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  <p:sldMasterId id="2147483648" r:id="rId2"/>
  </p:sldMasterIdLst>
  <p:notesMasterIdLst>
    <p:notesMasterId r:id="rId29"/>
  </p:notesMasterIdLst>
  <p:sldIdLst>
    <p:sldId id="318" r:id="rId3"/>
    <p:sldId id="361" r:id="rId4"/>
    <p:sldId id="349" r:id="rId5"/>
    <p:sldId id="377" r:id="rId6"/>
    <p:sldId id="320" r:id="rId7"/>
    <p:sldId id="360" r:id="rId8"/>
    <p:sldId id="339" r:id="rId9"/>
    <p:sldId id="346" r:id="rId10"/>
    <p:sldId id="565" r:id="rId11"/>
    <p:sldId id="347" r:id="rId12"/>
    <p:sldId id="566" r:id="rId13"/>
    <p:sldId id="371" r:id="rId14"/>
    <p:sldId id="568" r:id="rId15"/>
    <p:sldId id="569" r:id="rId16"/>
    <p:sldId id="570" r:id="rId17"/>
    <p:sldId id="571" r:id="rId18"/>
    <p:sldId id="373" r:id="rId19"/>
    <p:sldId id="572" r:id="rId20"/>
    <p:sldId id="367" r:id="rId21"/>
    <p:sldId id="573" r:id="rId22"/>
    <p:sldId id="575" r:id="rId23"/>
    <p:sldId id="350" r:id="rId24"/>
    <p:sldId id="335" r:id="rId25"/>
    <p:sldId id="336" r:id="rId26"/>
    <p:sldId id="576" r:id="rId27"/>
    <p:sldId id="362" r:id="rId28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318"/>
            <p14:sldId id="361"/>
            <p14:sldId id="349"/>
            <p14:sldId id="377"/>
            <p14:sldId id="320"/>
            <p14:sldId id="360"/>
            <p14:sldId id="339"/>
            <p14:sldId id="346"/>
            <p14:sldId id="565"/>
            <p14:sldId id="347"/>
            <p14:sldId id="566"/>
            <p14:sldId id="371"/>
            <p14:sldId id="568"/>
            <p14:sldId id="569"/>
            <p14:sldId id="570"/>
            <p14:sldId id="571"/>
            <p14:sldId id="373"/>
            <p14:sldId id="572"/>
            <p14:sldId id="367"/>
            <p14:sldId id="573"/>
            <p14:sldId id="575"/>
            <p14:sldId id="350"/>
            <p14:sldId id="335"/>
            <p14:sldId id="336"/>
            <p14:sldId id="576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2" pos="5438" userDrawn="1">
          <p15:clr>
            <a:srgbClr val="A4A3A4"/>
          </p15:clr>
        </p15:guide>
        <p15:guide id="3" orient="horz" pos="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98C"/>
    <a:srgbClr val="FFCC00"/>
    <a:srgbClr val="FFFFFF"/>
    <a:srgbClr val="35485C"/>
    <a:srgbClr val="31C2A7"/>
    <a:srgbClr val="EC1150"/>
    <a:srgbClr val="001A34"/>
    <a:srgbClr val="215E9C"/>
    <a:srgbClr val="6A89C3"/>
    <a:srgbClr val="AAC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EE086-BFBB-38EE-174C-0C30AAF529F1}" v="3" dt="2022-04-26T10:16:12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 autoAdjust="0"/>
    <p:restoredTop sz="94784"/>
  </p:normalViewPr>
  <p:slideViewPr>
    <p:cSldViewPr snapToGrid="0" snapToObjects="1" showGuides="1">
      <p:cViewPr varScale="1">
        <p:scale>
          <a:sx n="48" d="100"/>
          <a:sy n="48" d="100"/>
        </p:scale>
        <p:origin x="96" y="36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CCEEE086-BFBB-38EE-174C-0C30AAF529F1}"/>
    <pc:docChg chg="addSld delSld modSld addMainMaster modSection">
      <pc:chgData name="Kochnev Kirill Romanovich" userId="S::kkochnev@ozon.ru::7ec233ba-5f4f-4279-8e83-e6b3ebb77aee" providerId="AD" clId="Web-{CCEEE086-BFBB-38EE-174C-0C30AAF529F1}" dt="2022-04-26T10:16:12.722" v="2"/>
      <pc:docMkLst>
        <pc:docMk/>
      </pc:docMkLst>
      <pc:sldChg chg="modSp">
        <pc:chgData name="Kochnev Kirill Romanovich" userId="S::kkochnev@ozon.ru::7ec233ba-5f4f-4279-8e83-e6b3ebb77aee" providerId="AD" clId="Web-{CCEEE086-BFBB-38EE-174C-0C30AAF529F1}" dt="2022-04-26T10:05:33.610" v="0" actId="14100"/>
        <pc:sldMkLst>
          <pc:docMk/>
          <pc:sldMk cId="3902781651" sldId="557"/>
        </pc:sldMkLst>
        <pc:spChg chg="mod">
          <ac:chgData name="Kochnev Kirill Romanovich" userId="S::kkochnev@ozon.ru::7ec233ba-5f4f-4279-8e83-e6b3ebb77aee" providerId="AD" clId="Web-{CCEEE086-BFBB-38EE-174C-0C30AAF529F1}" dt="2022-04-26T10:05:33.610" v="0" actId="14100"/>
          <ac:spMkLst>
            <pc:docMk/>
            <pc:sldMk cId="3902781651" sldId="557"/>
            <ac:spMk id="6" creationId="{521ACE2A-76FF-5B4C-9459-F7009AAD969C}"/>
          </ac:spMkLst>
        </pc:spChg>
      </pc:sldChg>
      <pc:sldChg chg="add del">
        <pc:chgData name="Kochnev Kirill Romanovich" userId="S::kkochnev@ozon.ru::7ec233ba-5f4f-4279-8e83-e6b3ebb77aee" providerId="AD" clId="Web-{CCEEE086-BFBB-38EE-174C-0C30AAF529F1}" dt="2022-04-26T10:16:12.722" v="2"/>
        <pc:sldMkLst>
          <pc:docMk/>
          <pc:sldMk cId="3137715099" sldId="565"/>
        </pc:sldMkLst>
      </pc:sldChg>
      <pc:sldMasterChg chg="add addSldLayout">
        <pc:chgData name="Kochnev Kirill Romanovich" userId="S::kkochnev@ozon.ru::7ec233ba-5f4f-4279-8e83-e6b3ebb77aee" providerId="AD" clId="Web-{CCEEE086-BFBB-38EE-174C-0C30AAF529F1}" dt="2022-04-26T10:12:04.980" v="1"/>
        <pc:sldMasterMkLst>
          <pc:docMk/>
          <pc:sldMasterMk cId="0" sldId="2147483648"/>
        </pc:sldMasterMkLst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8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69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0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1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2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3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4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5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6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7"/>
          </pc:sldLayoutMkLst>
        </pc:sldLayoutChg>
        <pc:sldLayoutChg chg="add">
          <pc:chgData name="Kochnev Kirill Romanovich" userId="S::kkochnev@ozon.ru::7ec233ba-5f4f-4279-8e83-e6b3ebb77aee" providerId="AD" clId="Web-{CCEEE086-BFBB-38EE-174C-0C30AAF529F1}" dt="2022-04-26T10:12:04.980" v="1"/>
          <pc:sldLayoutMkLst>
            <pc:docMk/>
            <pc:sldMasterMk cId="0" sldId="2147483648"/>
            <pc:sldLayoutMk cId="0" sldId="214748367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29.09.2023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DD7EA-6FE7-6344-83D3-057B925219C9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735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DFBB-33F8-AB4B-B680-0998BECC6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3950" y="1443727"/>
            <a:ext cx="3002026" cy="111503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7553325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7553324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56338" y="5454206"/>
            <a:ext cx="10001250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5959620F-FF1D-4B4A-A645-18C3FAB57B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4813030"/>
              </p:ext>
            </p:extLst>
          </p:nvPr>
        </p:nvGraphicFramePr>
        <p:xfrm>
          <a:off x="2628" y="2627"/>
          <a:ext cx="2031" cy="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Слайд think-cell" r:id="rId4" imgW="7772400" imgH="10058400" progId="TCLayout.ActiveDocument.1">
                  <p:embed/>
                </p:oleObj>
              </mc:Choice>
              <mc:Fallback>
                <p:oleObj name="Слайд think-cell" r:id="rId4" imgW="7772400" imgH="10058400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5959620F-FF1D-4B4A-A645-18C3FAB57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8" y="2627"/>
                        <a:ext cx="2031" cy="2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966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">
          <p15:clr>
            <a:srgbClr val="FBAE40"/>
          </p15:clr>
        </p15:guide>
        <p15:guide id="2" pos="488">
          <p15:clr>
            <a:srgbClr val="FBAE40"/>
          </p15:clr>
        </p15:guide>
        <p15:guide id="3" orient="horz" pos="2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/>
            </a:lvl1pPr>
          </a:lstStyle>
          <a:p>
            <a:r>
              <a:t>Образец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си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 indent="650202">
              <a:defRPr>
                <a:solidFill>
                  <a:srgbClr val="FFFFFF"/>
                </a:solidFill>
              </a:defRPr>
            </a:lvl2pPr>
            <a:lvl3pPr marL="0" indent="1300407">
              <a:buSzTx/>
              <a:buNone/>
              <a:defRPr>
                <a:solidFill>
                  <a:srgbClr val="FFFFFF"/>
                </a:solidFill>
              </a:defRPr>
            </a:lvl3pPr>
            <a:lvl4pPr marL="0" indent="1950610">
              <a:buSzTx/>
              <a:buNone/>
              <a:defRPr>
                <a:solidFill>
                  <a:srgbClr val="FFFFFF"/>
                </a:solidFill>
              </a:defRPr>
            </a:lvl4pPr>
            <a:lvl5pPr marL="0" indent="2600814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1" y="2303025"/>
            <a:ext cx="12585267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омерной 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132827" y="2310178"/>
            <a:ext cx="10936105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78293" y="3607923"/>
            <a:ext cx="1285994" cy="2242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202" b="1">
                <a:solidFill>
                  <a:srgbClr val="FFFFFF"/>
                </a:solidFill>
              </a:defRPr>
            </a:lvl1pPr>
            <a:lvl2pPr>
              <a:defRPr sz="18202" b="1">
                <a:solidFill>
                  <a:srgbClr val="FFFFFF"/>
                </a:solidFill>
              </a:defRPr>
            </a:lvl2pPr>
            <a:lvl3pPr marL="4095410" indent="-4095410">
              <a:defRPr sz="18202" b="1">
                <a:solidFill>
                  <a:srgbClr val="FFFFFF"/>
                </a:solidFill>
              </a:defRPr>
            </a:lvl3pPr>
            <a:lvl4pPr marL="4131413" indent="-4095410">
              <a:defRPr sz="18202" b="1">
                <a:solidFill>
                  <a:srgbClr val="FFFFFF"/>
                </a:solidFill>
              </a:defRPr>
            </a:lvl4pPr>
            <a:lvl5pPr marL="3270327" indent="-2730273">
              <a:defRPr sz="18202" b="1">
                <a:solidFill>
                  <a:srgbClr val="FFFFFF"/>
                </a:solidFill>
              </a:defRPr>
            </a:lvl5pPr>
          </a:lstStyle>
          <a:p>
            <a:r>
              <a:t>0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5108046"/>
          </a:xfrm>
          <a:prstGeom prst="rect">
            <a:avLst/>
          </a:prstGeom>
        </p:spPr>
        <p:txBody>
          <a:bodyPr anchor="ctr"/>
          <a:lstStyle>
            <a:lvl1pPr>
              <a:defRPr sz="6601" b="0">
                <a:solidFill>
                  <a:srgbClr val="005B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7609622"/>
            <a:ext cx="12551339" cy="888425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081186" y="2301323"/>
            <a:ext cx="1258209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081186" y="2301323"/>
            <a:ext cx="7382552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Текст 4"/>
          <p:cNvSpPr>
            <a:spLocks noGrp="1"/>
          </p:cNvSpPr>
          <p:nvPr>
            <p:ph type="body" sz="quarter" idx="21"/>
          </p:nvPr>
        </p:nvSpPr>
        <p:spPr>
          <a:xfrm>
            <a:off x="1081188" y="2301322"/>
            <a:ext cx="481532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Прямоугольник 13"/>
          <p:cNvSpPr/>
          <p:nvPr/>
        </p:nvSpPr>
        <p:spPr>
          <a:xfrm>
            <a:off x="-1" y="-1"/>
            <a:ext cx="625691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5332"/>
            <a:ext cx="4815330" cy="11363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59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Текст 15"/>
          <p:cNvSpPr>
            <a:spLocks noGrp="1"/>
          </p:cNvSpPr>
          <p:nvPr>
            <p:ph type="body" sz="quarter" idx="21"/>
          </p:nvPr>
        </p:nvSpPr>
        <p:spPr>
          <a:xfrm>
            <a:off x="1081186" y="2301322"/>
            <a:ext cx="4815330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Текст 17"/>
          <p:cNvSpPr>
            <a:spLocks noGrp="1"/>
          </p:cNvSpPr>
          <p:nvPr>
            <p:ph type="body" sz="quarter" idx="22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8"/>
          <p:cNvSpPr/>
          <p:nvPr/>
        </p:nvSpPr>
        <p:spPr>
          <a:xfrm>
            <a:off x="5896514" y="-1"/>
            <a:ext cx="1144216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3878617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 marL="315032" indent="-315032">
              <a:defRPr sz="1400">
                <a:solidFill>
                  <a:srgbClr val="FFFFFF"/>
                </a:solidFill>
              </a:defRPr>
            </a:lvl3pPr>
            <a:lvl4pPr marL="351035" indent="-315032">
              <a:defRPr sz="1400">
                <a:solidFill>
                  <a:srgbClr val="FFFFFF"/>
                </a:solidFill>
              </a:defRPr>
            </a:lvl4pPr>
            <a:lvl5pPr marL="750074" indent="-210020">
              <a:defRPr sz="14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Текст 9"/>
          <p:cNvSpPr>
            <a:spLocks noGrp="1"/>
          </p:cNvSpPr>
          <p:nvPr>
            <p:ph type="body" sz="quarter" idx="21"/>
          </p:nvPr>
        </p:nvSpPr>
        <p:spPr>
          <a:xfrm>
            <a:off x="1081187" y="2301322"/>
            <a:ext cx="387861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5"/>
          <p:cNvSpPr/>
          <p:nvPr/>
        </p:nvSpPr>
        <p:spPr>
          <a:xfrm>
            <a:off x="11440775" y="-1"/>
            <a:ext cx="5896516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10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8" y="575332"/>
            <a:ext cx="10000579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378873" y="2301322"/>
            <a:ext cx="3880206" cy="6196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Текст 7"/>
          <p:cNvSpPr>
            <a:spLocks noGrp="1"/>
          </p:cNvSpPr>
          <p:nvPr>
            <p:ph type="body" sz="quarter" idx="21"/>
          </p:nvPr>
        </p:nvSpPr>
        <p:spPr>
          <a:xfrm>
            <a:off x="36642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Рисунок 15"/>
          <p:cNvSpPr>
            <a:spLocks noGrp="1"/>
          </p:cNvSpPr>
          <p:nvPr>
            <p:ph type="pic" sz="quarter" idx="22"/>
          </p:nvPr>
        </p:nvSpPr>
        <p:spPr>
          <a:xfrm>
            <a:off x="1081186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3664285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3" name="Текст 7"/>
          <p:cNvSpPr>
            <a:spLocks noGrp="1"/>
          </p:cNvSpPr>
          <p:nvPr>
            <p:ph type="body" sz="quarter" idx="24"/>
          </p:nvPr>
        </p:nvSpPr>
        <p:spPr>
          <a:xfrm>
            <a:off x="6266478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6266476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5" name="Текст 7"/>
          <p:cNvSpPr>
            <a:spLocks noGrp="1"/>
          </p:cNvSpPr>
          <p:nvPr>
            <p:ph type="body" sz="quarter" idx="26"/>
          </p:nvPr>
        </p:nvSpPr>
        <p:spPr>
          <a:xfrm>
            <a:off x="8868484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8868484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" name="Текст 7"/>
          <p:cNvSpPr>
            <a:spLocks noGrp="1"/>
          </p:cNvSpPr>
          <p:nvPr>
            <p:ph type="body" sz="quarter" idx="28"/>
          </p:nvPr>
        </p:nvSpPr>
        <p:spPr>
          <a:xfrm>
            <a:off x="11449995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Рисунок 15"/>
          <p:cNvSpPr>
            <a:spLocks noGrp="1"/>
          </p:cNvSpPr>
          <p:nvPr>
            <p:ph type="pic" sz="quarter" idx="29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Текст 7"/>
          <p:cNvSpPr>
            <a:spLocks noGrp="1"/>
          </p:cNvSpPr>
          <p:nvPr>
            <p:ph type="body" sz="quarter" idx="30"/>
          </p:nvPr>
        </p:nvSpPr>
        <p:spPr>
          <a:xfrm>
            <a:off x="140457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0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40457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3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Текст 7"/>
          <p:cNvSpPr>
            <a:spLocks noGrp="1"/>
          </p:cNvSpPr>
          <p:nvPr>
            <p:ph type="body" sz="quarter" idx="22"/>
          </p:nvPr>
        </p:nvSpPr>
        <p:spPr>
          <a:xfrm>
            <a:off x="588857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588857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Текст 7"/>
          <p:cNvSpPr>
            <a:spLocks noGrp="1"/>
          </p:cNvSpPr>
          <p:nvPr>
            <p:ph type="body" sz="quarter" idx="24"/>
          </p:nvPr>
        </p:nvSpPr>
        <p:spPr>
          <a:xfrm>
            <a:off x="93170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931709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5" name="Текст 7"/>
          <p:cNvSpPr>
            <a:spLocks noGrp="1"/>
          </p:cNvSpPr>
          <p:nvPr>
            <p:ph type="body" sz="quarter" idx="26"/>
          </p:nvPr>
        </p:nvSpPr>
        <p:spPr>
          <a:xfrm>
            <a:off x="12737680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2737680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2" y="5043110"/>
            <a:ext cx="2581512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2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7" name="Текст 7"/>
          <p:cNvSpPr>
            <a:spLocks noGrp="1"/>
          </p:cNvSpPr>
          <p:nvPr>
            <p:ph type="body" sz="quarter" idx="22"/>
          </p:nvPr>
        </p:nvSpPr>
        <p:spPr>
          <a:xfrm>
            <a:off x="6914142" y="5043110"/>
            <a:ext cx="2630781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91414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9" name="Текст 7"/>
          <p:cNvSpPr>
            <a:spLocks noGrp="1"/>
          </p:cNvSpPr>
          <p:nvPr>
            <p:ph type="body" sz="quarter" idx="24"/>
          </p:nvPr>
        </p:nvSpPr>
        <p:spPr>
          <a:xfrm>
            <a:off x="11449995" y="5043110"/>
            <a:ext cx="257685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0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3492996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0" name="Текст 7"/>
          <p:cNvSpPr>
            <a:spLocks noGrp="1"/>
          </p:cNvSpPr>
          <p:nvPr>
            <p:ph type="body" sz="quarter" idx="21"/>
          </p:nvPr>
        </p:nvSpPr>
        <p:spPr>
          <a:xfrm>
            <a:off x="6901846" y="5043110"/>
            <a:ext cx="3492997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1" name="Текст 7"/>
          <p:cNvSpPr>
            <a:spLocks noGrp="1"/>
          </p:cNvSpPr>
          <p:nvPr>
            <p:ph type="body" sz="quarter" idx="22"/>
          </p:nvPr>
        </p:nvSpPr>
        <p:spPr>
          <a:xfrm>
            <a:off x="11456167" y="5043110"/>
            <a:ext cx="3478989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Текст 7"/>
          <p:cNvSpPr>
            <a:spLocks noGrp="1"/>
          </p:cNvSpPr>
          <p:nvPr>
            <p:ph type="body" sz="quarter" idx="23" hasCustomPrompt="1"/>
          </p:nvPr>
        </p:nvSpPr>
        <p:spPr>
          <a:xfrm>
            <a:off x="2361531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4" name="Текст 7"/>
          <p:cNvSpPr>
            <a:spLocks noGrp="1"/>
          </p:cNvSpPr>
          <p:nvPr>
            <p:ph type="body" sz="quarter" idx="24" hasCustomPrompt="1"/>
          </p:nvPr>
        </p:nvSpPr>
        <p:spPr>
          <a:xfrm>
            <a:off x="6901846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5" name="Текст 7"/>
          <p:cNvSpPr>
            <a:spLocks noGrp="1"/>
          </p:cNvSpPr>
          <p:nvPr>
            <p:ph type="body" sz="quarter" idx="25" hasCustomPrompt="1"/>
          </p:nvPr>
        </p:nvSpPr>
        <p:spPr>
          <a:xfrm>
            <a:off x="11442162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80796" y="5578482"/>
            <a:ext cx="7418717" cy="25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  <a:lvl2pPr>
              <a:defRPr sz="4200"/>
            </a:lvl2pPr>
            <a:lvl3pPr marL="945093" indent="-945093">
              <a:defRPr sz="4200"/>
            </a:lvl3pPr>
            <a:lvl4pPr marL="981098" indent="-945093">
              <a:defRPr sz="4200"/>
            </a:lvl4pPr>
            <a:lvl5pPr marL="1170116" indent="-630063"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0796" y="2594956"/>
            <a:ext cx="7418717" cy="2968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202" b="1">
                <a:solidFill>
                  <a:srgbClr val="005BFF"/>
                </a:solidFill>
              </a:defRPr>
            </a:lvl1pPr>
          </a:lstStyle>
          <a:p>
            <a:r>
              <a:t>000</a:t>
            </a:r>
          </a:p>
        </p:txBody>
      </p:sp>
      <p:sp>
        <p:nvSpPr>
          <p:cNvPr id="1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2301323"/>
            <a:ext cx="481533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7050860"/>
            <a:ext cx="1258209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2301323"/>
            <a:ext cx="7382552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Текст 9"/>
          <p:cNvSpPr>
            <a:spLocks noGrp="1"/>
          </p:cNvSpPr>
          <p:nvPr>
            <p:ph type="body" sz="quarter" idx="21"/>
          </p:nvPr>
        </p:nvSpPr>
        <p:spPr>
          <a:xfrm>
            <a:off x="8874939" y="2301323"/>
            <a:ext cx="7382551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7050860"/>
            <a:ext cx="481533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9" name="Текст 9"/>
          <p:cNvSpPr>
            <a:spLocks noGrp="1"/>
          </p:cNvSpPr>
          <p:nvPr>
            <p:ph type="body" sz="quarter" idx="21"/>
          </p:nvPr>
        </p:nvSpPr>
        <p:spPr>
          <a:xfrm>
            <a:off x="6266436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Текст 9"/>
          <p:cNvSpPr>
            <a:spLocks noGrp="1"/>
          </p:cNvSpPr>
          <p:nvPr>
            <p:ph type="body" sz="quarter" idx="22"/>
          </p:nvPr>
        </p:nvSpPr>
        <p:spPr>
          <a:xfrm>
            <a:off x="11443748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1" name="Рисунок 3"/>
          <p:cNvSpPr>
            <a:spLocks noGrp="1"/>
          </p:cNvSpPr>
          <p:nvPr>
            <p:ph type="pic" sz="quarter" idx="23"/>
          </p:nvPr>
        </p:nvSpPr>
        <p:spPr>
          <a:xfrm>
            <a:off x="1081187" y="2301322"/>
            <a:ext cx="4815330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2" name="Рисунок 3"/>
          <p:cNvSpPr>
            <a:spLocks noGrp="1"/>
          </p:cNvSpPr>
          <p:nvPr>
            <p:ph type="pic" sz="quarter" idx="24"/>
          </p:nvPr>
        </p:nvSpPr>
        <p:spPr>
          <a:xfrm>
            <a:off x="6256910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3" name="Рисунок 3"/>
          <p:cNvSpPr>
            <a:spLocks noGrp="1"/>
          </p:cNvSpPr>
          <p:nvPr>
            <p:ph type="pic" sz="quarter" idx="25"/>
          </p:nvPr>
        </p:nvSpPr>
        <p:spPr>
          <a:xfrm>
            <a:off x="11442161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44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1" y="1666289"/>
            <a:ext cx="3657280" cy="72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Рисунок 8"/>
          <p:cNvSpPr>
            <a:spLocks noGrp="1"/>
          </p:cNvSpPr>
          <p:nvPr>
            <p:ph type="pic" sz="quarter" idx="21"/>
          </p:nvPr>
        </p:nvSpPr>
        <p:spPr>
          <a:xfrm>
            <a:off x="1313522" y="2128710"/>
            <a:ext cx="2929658" cy="63614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55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54" y="193129"/>
            <a:ext cx="5551809" cy="1106072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Рисунок 8"/>
          <p:cNvSpPr>
            <a:spLocks noGrp="1"/>
          </p:cNvSpPr>
          <p:nvPr>
            <p:ph type="pic" sz="half" idx="21"/>
          </p:nvPr>
        </p:nvSpPr>
        <p:spPr>
          <a:xfrm>
            <a:off x="1938824" y="890966"/>
            <a:ext cx="4447269" cy="965679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66" name="Рисунок 9" descr="Рисунок 9"/>
          <p:cNvPicPr>
            <a:picLocks noChangeAspect="1"/>
          </p:cNvPicPr>
          <p:nvPr/>
        </p:nvPicPr>
        <p:blipFill>
          <a:blip r:embed="rId2"/>
          <a:srcRect l="1455" t="1556" r="1581" b="789"/>
          <a:stretch>
            <a:fillRect/>
          </a:stretch>
        </p:blipFill>
        <p:spPr>
          <a:xfrm>
            <a:off x="703333" y="1583643"/>
            <a:ext cx="3869883" cy="74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Рисунок 8"/>
          <p:cNvSpPr>
            <a:spLocks noGrp="1"/>
          </p:cNvSpPr>
          <p:nvPr>
            <p:ph type="pic" sz="quarter" idx="21"/>
          </p:nvPr>
        </p:nvSpPr>
        <p:spPr>
          <a:xfrm>
            <a:off x="1123426" y="2052276"/>
            <a:ext cx="3024565" cy="6441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7" name="Рисунок 11" descr="Рисунок 11"/>
          <p:cNvPicPr>
            <a:picLocks noChangeAspect="1"/>
          </p:cNvPicPr>
          <p:nvPr/>
        </p:nvPicPr>
        <p:blipFill>
          <a:blip r:embed="rId2"/>
          <a:srcRect l="1456" t="1556" r="1582" b="790"/>
          <a:stretch>
            <a:fillRect/>
          </a:stretch>
        </p:blipFill>
        <p:spPr>
          <a:xfrm>
            <a:off x="1081185" y="132096"/>
            <a:ext cx="5887811" cy="112679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Рисунок 8"/>
          <p:cNvSpPr>
            <a:spLocks noGrp="1"/>
          </p:cNvSpPr>
          <p:nvPr>
            <p:ph type="pic" sz="half" idx="21"/>
          </p:nvPr>
        </p:nvSpPr>
        <p:spPr>
          <a:xfrm>
            <a:off x="1724237" y="838816"/>
            <a:ext cx="4601707" cy="98003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42161" y="2301323"/>
            <a:ext cx="481691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88" name="Объект 7" descr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7" y="2145935"/>
            <a:ext cx="10833976" cy="650425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Рисунок 8"/>
          <p:cNvSpPr>
            <a:spLocks noGrp="1"/>
          </p:cNvSpPr>
          <p:nvPr>
            <p:ph type="pic" sz="half" idx="21"/>
          </p:nvPr>
        </p:nvSpPr>
        <p:spPr>
          <a:xfrm>
            <a:off x="1865062" y="2654668"/>
            <a:ext cx="8252486" cy="51743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лайд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2412222" y="2922655"/>
            <a:ext cx="12514235" cy="2918745"/>
          </a:xfrm>
          <a:prstGeom prst="rect">
            <a:avLst/>
          </a:prstGeom>
        </p:spPr>
        <p:txBody>
          <a:bodyPr anchor="b"/>
          <a:lstStyle>
            <a:lvl1pPr>
              <a:defRPr sz="6601" b="0">
                <a:solidFill>
                  <a:srgbClr val="FFFFFF"/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pic>
        <p:nvPicPr>
          <p:cNvPr id="312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12223" y="6409355"/>
            <a:ext cx="12514235" cy="906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727899" indent="-187845">
              <a:defRPr>
                <a:solidFill>
                  <a:srgbClr val="FFFFFF"/>
                </a:solidFill>
              </a:defRPr>
            </a:lvl5pPr>
          </a:lstStyle>
          <a:p>
            <a:r>
              <a:t>Имя и фамилия спикера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Рисунок 14"/>
          <p:cNvSpPr>
            <a:spLocks noGrp="1"/>
          </p:cNvSpPr>
          <p:nvPr>
            <p:ph type="pic" sz="quarter" idx="21"/>
          </p:nvPr>
        </p:nvSpPr>
        <p:spPr>
          <a:xfrm>
            <a:off x="2412221" y="7384398"/>
            <a:ext cx="606587" cy="4642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5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3340665" y="7325930"/>
            <a:ext cx="11585792" cy="1208471"/>
          </a:xfrm>
          <a:prstGeom prst="rect">
            <a:avLst/>
          </a:prstGeom>
        </p:spPr>
        <p:txBody>
          <a:bodyPr>
            <a:normAutofit/>
          </a:bodyPr>
          <a:lstStyle>
            <a:lvl1pPr defTabSz="1828529">
              <a:spcBef>
                <a:spcPts val="1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Почта@ozon.ru</a:t>
            </a:r>
          </a:p>
        </p:txBody>
      </p: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4" name="Рисунок 15"/>
          <p:cNvSpPr>
            <a:spLocks noGrp="1"/>
          </p:cNvSpPr>
          <p:nvPr>
            <p:ph type="pic" sz="quarter" idx="21"/>
          </p:nvPr>
        </p:nvSpPr>
        <p:spPr>
          <a:xfrm>
            <a:off x="1081186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5" name="Рисунок 15"/>
          <p:cNvSpPr>
            <a:spLocks noGrp="1"/>
          </p:cNvSpPr>
          <p:nvPr>
            <p:ph type="pic" sz="quarter" idx="22"/>
          </p:nvPr>
        </p:nvSpPr>
        <p:spPr>
          <a:xfrm>
            <a:off x="3664285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266476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7" name="Рисунок 15"/>
          <p:cNvSpPr>
            <a:spLocks noGrp="1"/>
          </p:cNvSpPr>
          <p:nvPr>
            <p:ph type="pic" sz="quarter" idx="24"/>
          </p:nvPr>
        </p:nvSpPr>
        <p:spPr>
          <a:xfrm>
            <a:off x="8868484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8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9" name="Рисунок 15"/>
          <p:cNvSpPr>
            <a:spLocks noGrp="1"/>
          </p:cNvSpPr>
          <p:nvPr>
            <p:ph type="pic" sz="quarter" idx="26"/>
          </p:nvPr>
        </p:nvSpPr>
        <p:spPr>
          <a:xfrm>
            <a:off x="140457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1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081186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" name="Рисунок 15"/>
          <p:cNvSpPr>
            <a:spLocks noGrp="1"/>
          </p:cNvSpPr>
          <p:nvPr>
            <p:ph type="pic" sz="quarter" idx="28"/>
          </p:nvPr>
        </p:nvSpPr>
        <p:spPr>
          <a:xfrm>
            <a:off x="3664285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3" name="Рисунок 15"/>
          <p:cNvSpPr>
            <a:spLocks noGrp="1"/>
          </p:cNvSpPr>
          <p:nvPr>
            <p:ph type="pic" sz="quarter" idx="29"/>
          </p:nvPr>
        </p:nvSpPr>
        <p:spPr>
          <a:xfrm>
            <a:off x="6266476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Рисунок 15"/>
          <p:cNvSpPr>
            <a:spLocks noGrp="1"/>
          </p:cNvSpPr>
          <p:nvPr>
            <p:ph type="pic" sz="quarter" idx="30"/>
          </p:nvPr>
        </p:nvSpPr>
        <p:spPr>
          <a:xfrm>
            <a:off x="8868484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14499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Рисунок 15"/>
          <p:cNvSpPr>
            <a:spLocks noGrp="1"/>
          </p:cNvSpPr>
          <p:nvPr>
            <p:ph type="pic" sz="quarter" idx="32"/>
          </p:nvPr>
        </p:nvSpPr>
        <p:spPr>
          <a:xfrm>
            <a:off x="140457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Рисунок 15"/>
          <p:cNvSpPr>
            <a:spLocks noGrp="1"/>
          </p:cNvSpPr>
          <p:nvPr>
            <p:ph type="pic" sz="quarter" idx="33"/>
          </p:nvPr>
        </p:nvSpPr>
        <p:spPr>
          <a:xfrm>
            <a:off x="1081186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8" name="Рисунок 15"/>
          <p:cNvSpPr>
            <a:spLocks noGrp="1"/>
          </p:cNvSpPr>
          <p:nvPr>
            <p:ph type="pic" sz="quarter" idx="34"/>
          </p:nvPr>
        </p:nvSpPr>
        <p:spPr>
          <a:xfrm>
            <a:off x="3664285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9" name="Рисунок 15"/>
          <p:cNvSpPr>
            <a:spLocks noGrp="1"/>
          </p:cNvSpPr>
          <p:nvPr>
            <p:ph type="pic" sz="quarter" idx="35"/>
          </p:nvPr>
        </p:nvSpPr>
        <p:spPr>
          <a:xfrm>
            <a:off x="6266476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0" name="Рисунок 15"/>
          <p:cNvSpPr>
            <a:spLocks noGrp="1"/>
          </p:cNvSpPr>
          <p:nvPr>
            <p:ph type="pic" sz="quarter" idx="36"/>
          </p:nvPr>
        </p:nvSpPr>
        <p:spPr>
          <a:xfrm>
            <a:off x="8868484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1" name="Рисунок 15"/>
          <p:cNvSpPr>
            <a:spLocks noGrp="1"/>
          </p:cNvSpPr>
          <p:nvPr>
            <p:ph type="pic" sz="quarter" idx="37"/>
          </p:nvPr>
        </p:nvSpPr>
        <p:spPr>
          <a:xfrm>
            <a:off x="114499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2" name="Рисунок 15"/>
          <p:cNvSpPr>
            <a:spLocks noGrp="1"/>
          </p:cNvSpPr>
          <p:nvPr>
            <p:ph type="pic" sz="quarter" idx="38"/>
          </p:nvPr>
        </p:nvSpPr>
        <p:spPr>
          <a:xfrm>
            <a:off x="140457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3" name="Рисунок 15"/>
          <p:cNvSpPr>
            <a:spLocks noGrp="1"/>
          </p:cNvSpPr>
          <p:nvPr>
            <p:ph type="pic" sz="quarter" idx="39"/>
          </p:nvPr>
        </p:nvSpPr>
        <p:spPr>
          <a:xfrm>
            <a:off x="1081186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Рисунок 15"/>
          <p:cNvSpPr>
            <a:spLocks noGrp="1"/>
          </p:cNvSpPr>
          <p:nvPr>
            <p:ph type="pic" sz="quarter" idx="40"/>
          </p:nvPr>
        </p:nvSpPr>
        <p:spPr>
          <a:xfrm>
            <a:off x="3664285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Рисунок 15"/>
          <p:cNvSpPr>
            <a:spLocks noGrp="1"/>
          </p:cNvSpPr>
          <p:nvPr>
            <p:ph type="pic" sz="quarter" idx="41"/>
          </p:nvPr>
        </p:nvSpPr>
        <p:spPr>
          <a:xfrm>
            <a:off x="6266476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6" name="Рисунок 15"/>
          <p:cNvSpPr>
            <a:spLocks noGrp="1"/>
          </p:cNvSpPr>
          <p:nvPr>
            <p:ph type="pic" sz="quarter" idx="42"/>
          </p:nvPr>
        </p:nvSpPr>
        <p:spPr>
          <a:xfrm>
            <a:off x="8868484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7" name="Рисунок 15"/>
          <p:cNvSpPr>
            <a:spLocks noGrp="1"/>
          </p:cNvSpPr>
          <p:nvPr>
            <p:ph type="pic" sz="quarter" idx="43"/>
          </p:nvPr>
        </p:nvSpPr>
        <p:spPr>
          <a:xfrm>
            <a:off x="114499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Рисунок 15"/>
          <p:cNvSpPr>
            <a:spLocks noGrp="1"/>
          </p:cNvSpPr>
          <p:nvPr>
            <p:ph type="pic" sz="quarter" idx="44"/>
          </p:nvPr>
        </p:nvSpPr>
        <p:spPr>
          <a:xfrm>
            <a:off x="140457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25" r:id="rId2"/>
    <p:sldLayoutId id="2147483937" r:id="rId3"/>
    <p:sldLayoutId id="2147483926" r:id="rId4"/>
    <p:sldLayoutId id="2147483939" r:id="rId5"/>
    <p:sldLayoutId id="2147483924" r:id="rId6"/>
    <p:sldLayoutId id="2147483938" r:id="rId7"/>
    <p:sldLayoutId id="2147483947" r:id="rId8"/>
    <p:sldLayoutId id="2147483950" r:id="rId9"/>
    <p:sldLayoutId id="2147483955" r:id="rId10"/>
    <p:sldLayoutId id="2147483943" r:id="rId11"/>
    <p:sldLayoutId id="2147483952" r:id="rId12"/>
    <p:sldLayoutId id="2147483944" r:id="rId13"/>
    <p:sldLayoutId id="2147483941" r:id="rId14"/>
    <p:sldLayoutId id="2147483954" r:id="rId15"/>
    <p:sldLayoutId id="2147483946" r:id="rId16"/>
    <p:sldLayoutId id="2147483953" r:id="rId17"/>
    <p:sldLayoutId id="2147483945" r:id="rId18"/>
    <p:sldLayoutId id="2147483942" r:id="rId19"/>
    <p:sldLayoutId id="2147483934" r:id="rId20"/>
    <p:sldLayoutId id="2147483956" r:id="rId21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15177890" cy="113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047107" y="9100486"/>
            <a:ext cx="218008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4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66855" y="2275469"/>
            <a:ext cx="15603379" cy="747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540053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576058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00090" marR="0" indent="-360036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720071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756075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020101" marR="0" indent="-480047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50202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30040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5061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60081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25101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90122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55142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5201626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hyperlink" Target="https://eu.mixpanel.com/project/2745927/view/3281751/app/flows#~(cardinality~7~dateRange~(type~'in*20the*20last~window~(unit~'day~value~7))~events~(~(forward~3~filters~(~)~type~'event~event~(custom~false~label~'Payment*20Method*20Selected~value~'Payment*20Method*20Selected)))~version~'1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F9948DF-0E44-F7CA-9315-88DACC79B14B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7064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МЕТРИКИ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5333DE-70B9-2EDE-03F2-85D43CC0DCAB}"/>
              </a:ext>
            </a:extLst>
          </p:cNvPr>
          <p:cNvSpPr txBox="1">
            <a:spLocks/>
          </p:cNvSpPr>
          <p:nvPr/>
        </p:nvSpPr>
        <p:spPr>
          <a:xfrm>
            <a:off x="11020482" y="5555621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dirty="0">
                <a:solidFill>
                  <a:schemeClr val="bg1"/>
                </a:solidFill>
                <a:latin typeface="Montserrat Light" pitchFamily="2" charset="77"/>
              </a:rPr>
              <a:t>продукта</a:t>
            </a:r>
            <a:endParaRPr lang="en-RU" sz="6000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224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543AB-CE8E-4118-B908-23CBD26D854D}"/>
              </a:ext>
            </a:extLst>
          </p:cNvPr>
          <p:cNvGrpSpPr/>
          <p:nvPr/>
        </p:nvGrpSpPr>
        <p:grpSpPr>
          <a:xfrm>
            <a:off x="809665" y="4354465"/>
            <a:ext cx="12219351" cy="4475420"/>
            <a:chOff x="2837038" y="1763784"/>
            <a:chExt cx="8593130" cy="3147292"/>
          </a:xfrm>
        </p:grpSpPr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01EC3860-C987-B15D-2B11-A9A4CBD20C9C}"/>
                </a:ext>
              </a:extLst>
            </p:cNvPr>
            <p:cNvSpPr/>
            <p:nvPr/>
          </p:nvSpPr>
          <p:spPr>
            <a:xfrm rot="5400000">
              <a:off x="7973395" y="-1291338"/>
              <a:ext cx="401652" cy="651189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F8E416EE-BCE5-DA3A-0CC9-C921DDD7AD96}"/>
                </a:ext>
              </a:extLst>
            </p:cNvPr>
            <p:cNvSpPr/>
            <p:nvPr/>
          </p:nvSpPr>
          <p:spPr>
            <a:xfrm rot="5400000">
              <a:off x="5174885" y="2023916"/>
              <a:ext cx="401652" cy="9148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9FB7EC02-F30F-0315-D025-B44323959620}"/>
                </a:ext>
              </a:extLst>
            </p:cNvPr>
            <p:cNvSpPr/>
            <p:nvPr/>
          </p:nvSpPr>
          <p:spPr>
            <a:xfrm rot="5400000">
              <a:off x="4905930" y="2809615"/>
              <a:ext cx="401652" cy="376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6" name="Round Same-side Corner of Rectangle 5">
              <a:extLst>
                <a:ext uri="{FF2B5EF4-FFF2-40B4-BE49-F238E27FC236}">
                  <a16:creationId xmlns:a16="http://schemas.microsoft.com/office/drawing/2014/main" id="{44EF5CC7-360A-D48F-1473-80D0113F3F1E}"/>
                </a:ext>
              </a:extLst>
            </p:cNvPr>
            <p:cNvSpPr/>
            <p:nvPr/>
          </p:nvSpPr>
          <p:spPr>
            <a:xfrm rot="5400000">
              <a:off x="4842074" y="3390215"/>
              <a:ext cx="401652" cy="24925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8" name="Round Same-side Corner of Rectangle 7">
              <a:extLst>
                <a:ext uri="{FF2B5EF4-FFF2-40B4-BE49-F238E27FC236}">
                  <a16:creationId xmlns:a16="http://schemas.microsoft.com/office/drawing/2014/main" id="{E132ECAF-2B72-F3D2-9D06-ACDBCD0F602E}"/>
                </a:ext>
              </a:extLst>
            </p:cNvPr>
            <p:cNvSpPr/>
            <p:nvPr/>
          </p:nvSpPr>
          <p:spPr>
            <a:xfrm rot="5400000">
              <a:off x="4795309" y="3953724"/>
              <a:ext cx="401652" cy="15572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0C61D452-71A6-C074-D0C8-E4F87E062344}"/>
                </a:ext>
              </a:extLst>
            </p:cNvPr>
            <p:cNvSpPr/>
            <p:nvPr/>
          </p:nvSpPr>
          <p:spPr>
            <a:xfrm rot="5400000">
              <a:off x="4757090" y="4508689"/>
              <a:ext cx="401652" cy="7928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421C1102-5BDF-A1E2-5431-344F1AA1E624}"/>
                </a:ext>
              </a:extLst>
            </p:cNvPr>
            <p:cNvSpPr txBox="1">
              <a:spLocks/>
            </p:cNvSpPr>
            <p:nvPr/>
          </p:nvSpPr>
          <p:spPr>
            <a:xfrm>
              <a:off x="2837042" y="187488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Увидели рекламу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A6F17E4B-ACBE-ABC1-1550-D326933ADE4B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37453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Зашли на сайт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53423E93-409F-B0B0-E000-C407F16BC5C0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79727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Положили товар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B4810290-8902-43A5-CE56-8F883DA97E72}"/>
                </a:ext>
              </a:extLst>
            </p:cNvPr>
            <p:cNvSpPr txBox="1">
              <a:spLocks/>
            </p:cNvSpPr>
            <p:nvPr/>
          </p:nvSpPr>
          <p:spPr>
            <a:xfrm>
              <a:off x="2837040" y="343366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Перешли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5BA99BD0-13E5-FDA8-9E39-D9B7B6F55867}"/>
                </a:ext>
              </a:extLst>
            </p:cNvPr>
            <p:cNvSpPr txBox="1">
              <a:spLocks/>
            </p:cNvSpPr>
            <p:nvPr/>
          </p:nvSpPr>
          <p:spPr>
            <a:xfrm>
              <a:off x="2837039" y="3924769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Оформили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1D443B94-2140-20FD-CF9A-D37595DA9849}"/>
                </a:ext>
              </a:extLst>
            </p:cNvPr>
            <p:cNvSpPr txBox="1">
              <a:spLocks/>
            </p:cNvSpPr>
            <p:nvPr/>
          </p:nvSpPr>
          <p:spPr>
            <a:xfrm>
              <a:off x="2837038" y="4432966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Оплатили заказ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EE5B9F55-FC2B-8AA1-F030-99CFA68FA945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35134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12%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0" name="Text Placeholder 1">
              <a:extLst>
                <a:ext uri="{FF2B5EF4-FFF2-40B4-BE49-F238E27FC236}">
                  <a16:creationId xmlns:a16="http://schemas.microsoft.com/office/drawing/2014/main" id="{A280C24B-1FD4-D5A3-A7D6-9EE6DBEFF558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87403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i="1" dirty="0">
                  <a:solidFill>
                    <a:schemeClr val="bg1"/>
                  </a:solidFill>
                  <a:latin typeface="Montserrat Medium" pitchFamily="2" charset="77"/>
                </a:rPr>
                <a:t>35%</a:t>
              </a:r>
              <a:endParaRPr lang="en-GB" sz="1706" i="1" dirty="0">
                <a:solidFill>
                  <a:schemeClr val="bg1"/>
                </a:solidFill>
                <a:latin typeface="Montserrat Medium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885F401D-1EA7-0755-FC4A-31FF15BDB2CA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39672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73%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BE00BF6-9653-A7C2-DE53-FC51BFBCFCED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91941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i="1" dirty="0">
                  <a:solidFill>
                    <a:schemeClr val="bg1"/>
                  </a:solidFill>
                  <a:latin typeface="Montserrat Medium" pitchFamily="2" charset="77"/>
                </a:rPr>
                <a:t>42%</a:t>
              </a:r>
              <a:endParaRPr lang="en-GB" sz="1706" i="1" dirty="0">
                <a:solidFill>
                  <a:schemeClr val="bg1"/>
                </a:solidFill>
                <a:latin typeface="Montserrat Medium" pitchFamily="2" charset="77"/>
              </a:endParaRPr>
            </a:p>
            <a:p>
              <a:pPr marL="0" indent="0" algn="r">
                <a:buNone/>
              </a:pPr>
              <a:endParaRPr lang="en-RU" sz="1706" i="1" dirty="0">
                <a:solidFill>
                  <a:schemeClr val="bg1"/>
                </a:solidFill>
                <a:latin typeface="Montserrat Medium" pitchFamily="2" charset="7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BEB36737-26F8-D292-5FD3-4A6BCB971A92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4442107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75%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B896C5D6-E86E-3E4D-E4D9-68249D1C6B65}"/>
              </a:ext>
            </a:extLst>
          </p:cNvPr>
          <p:cNvSpPr txBox="1">
            <a:spLocks/>
          </p:cNvSpPr>
          <p:nvPr/>
        </p:nvSpPr>
        <p:spPr>
          <a:xfrm>
            <a:off x="942852" y="1408324"/>
            <a:ext cx="6970710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ЧТО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EF561E0C-3275-C157-D053-8AF7AEFE9448}"/>
              </a:ext>
            </a:extLst>
          </p:cNvPr>
          <p:cNvSpPr txBox="1">
            <a:spLocks/>
          </p:cNvSpPr>
          <p:nvPr/>
        </p:nvSpPr>
        <p:spPr>
          <a:xfrm>
            <a:off x="5802834" y="1551937"/>
            <a:ext cx="3135278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можно 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улучшить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в воронке?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3B10-6AB0-D9C3-DF16-64C881E995E9}"/>
              </a:ext>
            </a:extLst>
          </p:cNvPr>
          <p:cNvSpPr txBox="1"/>
          <p:nvPr/>
        </p:nvSpPr>
        <p:spPr>
          <a:xfrm>
            <a:off x="12969145" y="6600097"/>
            <a:ext cx="8735710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440" dirty="0"/>
              <a:t>💁‍♂️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1E5EC2-A2CF-0492-ED3B-56382216AFB2}"/>
              </a:ext>
            </a:extLst>
          </p:cNvPr>
          <p:cNvSpPr/>
          <p:nvPr/>
        </p:nvSpPr>
        <p:spPr>
          <a:xfrm>
            <a:off x="942853" y="5747681"/>
            <a:ext cx="5887382" cy="7432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24DE0BA-1613-6420-639C-B70A72A94F9B}"/>
              </a:ext>
            </a:extLst>
          </p:cNvPr>
          <p:cNvSpPr/>
          <p:nvPr/>
        </p:nvSpPr>
        <p:spPr>
          <a:xfrm>
            <a:off x="936190" y="7218509"/>
            <a:ext cx="5887382" cy="7432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</p:spTree>
    <p:extLst>
      <p:ext uri="{BB962C8B-B14F-4D97-AF65-F5344CB8AC3E}">
        <p14:creationId xmlns:p14="http://schemas.microsoft.com/office/powerpoint/2010/main" val="41588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543AB-CE8E-4118-B908-23CBD26D854D}"/>
              </a:ext>
            </a:extLst>
          </p:cNvPr>
          <p:cNvGrpSpPr/>
          <p:nvPr/>
        </p:nvGrpSpPr>
        <p:grpSpPr>
          <a:xfrm>
            <a:off x="809665" y="4354465"/>
            <a:ext cx="12219351" cy="4475420"/>
            <a:chOff x="2837038" y="1763784"/>
            <a:chExt cx="8593130" cy="3147292"/>
          </a:xfrm>
        </p:grpSpPr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01EC3860-C987-B15D-2B11-A9A4CBD20C9C}"/>
                </a:ext>
              </a:extLst>
            </p:cNvPr>
            <p:cNvSpPr/>
            <p:nvPr/>
          </p:nvSpPr>
          <p:spPr>
            <a:xfrm rot="5400000">
              <a:off x="7973395" y="-1291338"/>
              <a:ext cx="401652" cy="651189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F8E416EE-BCE5-DA3A-0CC9-C921DDD7AD96}"/>
                </a:ext>
              </a:extLst>
            </p:cNvPr>
            <p:cNvSpPr/>
            <p:nvPr/>
          </p:nvSpPr>
          <p:spPr>
            <a:xfrm rot="5400000">
              <a:off x="5174885" y="2023916"/>
              <a:ext cx="401652" cy="9148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9FB7EC02-F30F-0315-D025-B44323959620}"/>
                </a:ext>
              </a:extLst>
            </p:cNvPr>
            <p:cNvSpPr/>
            <p:nvPr/>
          </p:nvSpPr>
          <p:spPr>
            <a:xfrm rot="5400000">
              <a:off x="4905930" y="2809615"/>
              <a:ext cx="401652" cy="376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6" name="Round Same-side Corner of Rectangle 5">
              <a:extLst>
                <a:ext uri="{FF2B5EF4-FFF2-40B4-BE49-F238E27FC236}">
                  <a16:creationId xmlns:a16="http://schemas.microsoft.com/office/drawing/2014/main" id="{44EF5CC7-360A-D48F-1473-80D0113F3F1E}"/>
                </a:ext>
              </a:extLst>
            </p:cNvPr>
            <p:cNvSpPr/>
            <p:nvPr/>
          </p:nvSpPr>
          <p:spPr>
            <a:xfrm rot="5400000">
              <a:off x="4842074" y="3390215"/>
              <a:ext cx="401652" cy="24925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8" name="Round Same-side Corner of Rectangle 7">
              <a:extLst>
                <a:ext uri="{FF2B5EF4-FFF2-40B4-BE49-F238E27FC236}">
                  <a16:creationId xmlns:a16="http://schemas.microsoft.com/office/drawing/2014/main" id="{E132ECAF-2B72-F3D2-9D06-ACDBCD0F602E}"/>
                </a:ext>
              </a:extLst>
            </p:cNvPr>
            <p:cNvSpPr/>
            <p:nvPr/>
          </p:nvSpPr>
          <p:spPr>
            <a:xfrm rot="5400000">
              <a:off x="4795309" y="3953724"/>
              <a:ext cx="401652" cy="15572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0C61D452-71A6-C074-D0C8-E4F87E062344}"/>
                </a:ext>
              </a:extLst>
            </p:cNvPr>
            <p:cNvSpPr/>
            <p:nvPr/>
          </p:nvSpPr>
          <p:spPr>
            <a:xfrm rot="5400000">
              <a:off x="4757090" y="4508689"/>
              <a:ext cx="401652" cy="7928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421C1102-5BDF-A1E2-5431-344F1AA1E624}"/>
                </a:ext>
              </a:extLst>
            </p:cNvPr>
            <p:cNvSpPr txBox="1">
              <a:spLocks/>
            </p:cNvSpPr>
            <p:nvPr/>
          </p:nvSpPr>
          <p:spPr>
            <a:xfrm>
              <a:off x="2837042" y="187488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Увидели рекламу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A6F17E4B-ACBE-ABC1-1550-D326933ADE4B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37453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Зашли на сайт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53423E93-409F-B0B0-E000-C407F16BC5C0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79727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Положили товар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B4810290-8902-43A5-CE56-8F883DA97E72}"/>
                </a:ext>
              </a:extLst>
            </p:cNvPr>
            <p:cNvSpPr txBox="1">
              <a:spLocks/>
            </p:cNvSpPr>
            <p:nvPr/>
          </p:nvSpPr>
          <p:spPr>
            <a:xfrm>
              <a:off x="2837040" y="343366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Перешли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5BA99BD0-13E5-FDA8-9E39-D9B7B6F55867}"/>
                </a:ext>
              </a:extLst>
            </p:cNvPr>
            <p:cNvSpPr txBox="1">
              <a:spLocks/>
            </p:cNvSpPr>
            <p:nvPr/>
          </p:nvSpPr>
          <p:spPr>
            <a:xfrm>
              <a:off x="2837039" y="3924769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Оформили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1D443B94-2140-20FD-CF9A-D37595DA9849}"/>
                </a:ext>
              </a:extLst>
            </p:cNvPr>
            <p:cNvSpPr txBox="1">
              <a:spLocks/>
            </p:cNvSpPr>
            <p:nvPr/>
          </p:nvSpPr>
          <p:spPr>
            <a:xfrm>
              <a:off x="2837038" y="4432966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Оплатили заказ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EE5B9F55-FC2B-8AA1-F030-99CFA68FA945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35134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12%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0" name="Text Placeholder 1">
              <a:extLst>
                <a:ext uri="{FF2B5EF4-FFF2-40B4-BE49-F238E27FC236}">
                  <a16:creationId xmlns:a16="http://schemas.microsoft.com/office/drawing/2014/main" id="{A280C24B-1FD4-D5A3-A7D6-9EE6DBEFF558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87403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i="1" dirty="0">
                  <a:solidFill>
                    <a:schemeClr val="bg1"/>
                  </a:solidFill>
                  <a:latin typeface="Montserrat Medium" pitchFamily="2" charset="77"/>
                </a:rPr>
                <a:t>35%</a:t>
              </a:r>
              <a:endParaRPr lang="en-GB" sz="1706" i="1" dirty="0">
                <a:solidFill>
                  <a:schemeClr val="bg1"/>
                </a:solidFill>
                <a:latin typeface="Montserrat Medium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885F401D-1EA7-0755-FC4A-31FF15BDB2CA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39672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73%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BE00BF6-9653-A7C2-DE53-FC51BFBCFCED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91941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i="1" dirty="0">
                  <a:solidFill>
                    <a:schemeClr val="bg1"/>
                  </a:solidFill>
                  <a:latin typeface="Montserrat Medium" pitchFamily="2" charset="77"/>
                </a:rPr>
                <a:t>42%</a:t>
              </a:r>
              <a:endParaRPr lang="en-GB" sz="1706" i="1" dirty="0">
                <a:solidFill>
                  <a:schemeClr val="bg1"/>
                </a:solidFill>
                <a:latin typeface="Montserrat Medium" pitchFamily="2" charset="77"/>
              </a:endParaRPr>
            </a:p>
            <a:p>
              <a:pPr marL="0" indent="0" algn="r">
                <a:buNone/>
              </a:pPr>
              <a:endParaRPr lang="en-RU" sz="1706" i="1" dirty="0">
                <a:solidFill>
                  <a:schemeClr val="bg1"/>
                </a:solidFill>
                <a:latin typeface="Montserrat Medium" pitchFamily="2" charset="7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BEB36737-26F8-D292-5FD3-4A6BCB971A92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4442107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75%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B896C5D6-E86E-3E4D-E4D9-68249D1C6B65}"/>
              </a:ext>
            </a:extLst>
          </p:cNvPr>
          <p:cNvSpPr txBox="1">
            <a:spLocks/>
          </p:cNvSpPr>
          <p:nvPr/>
        </p:nvSpPr>
        <p:spPr>
          <a:xfrm>
            <a:off x="942852" y="1408324"/>
            <a:ext cx="15635618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КОНВЕРСИЯ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EF561E0C-3275-C157-D053-8AF7AEFE9448}"/>
              </a:ext>
            </a:extLst>
          </p:cNvPr>
          <p:cNvSpPr txBox="1">
            <a:spLocks/>
          </p:cNvSpPr>
          <p:nvPr/>
        </p:nvSpPr>
        <p:spPr>
          <a:xfrm>
            <a:off x="834889" y="3163198"/>
            <a:ext cx="13676244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solidFill>
                  <a:schemeClr val="bg1"/>
                </a:solidFill>
                <a:latin typeface="Montserrat Light" pitchFamily="2" charset="77"/>
              </a:rPr>
              <a:t>(</a:t>
            </a:r>
            <a:r>
              <a:rPr lang="en" sz="2400" dirty="0">
                <a:solidFill>
                  <a:schemeClr val="bg1"/>
                </a:solidFill>
                <a:latin typeface="Montserrat Light" pitchFamily="2" charset="77"/>
              </a:rPr>
              <a:t>conversion rate, CR) — </a:t>
            </a:r>
            <a:r>
              <a:rPr lang="ru-RU" sz="2400" dirty="0">
                <a:solidFill>
                  <a:schemeClr val="bg1"/>
                </a:solidFill>
                <a:latin typeface="Montserrat Light" pitchFamily="2" charset="77"/>
              </a:rPr>
              <a:t>отношение числа пользователей, которые выполнили какое-либо целевое действие к общему числу пользователей</a:t>
            </a:r>
            <a:endParaRPr lang="en-RU" sz="24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3B10-6AB0-D9C3-DF16-64C881E995E9}"/>
              </a:ext>
            </a:extLst>
          </p:cNvPr>
          <p:cNvSpPr txBox="1"/>
          <p:nvPr/>
        </p:nvSpPr>
        <p:spPr>
          <a:xfrm>
            <a:off x="12969145" y="6600097"/>
            <a:ext cx="8735710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440" dirty="0"/>
              <a:t>💁‍♂️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1E5EC2-A2CF-0492-ED3B-56382216AFB2}"/>
              </a:ext>
            </a:extLst>
          </p:cNvPr>
          <p:cNvSpPr/>
          <p:nvPr/>
        </p:nvSpPr>
        <p:spPr>
          <a:xfrm>
            <a:off x="942853" y="5747681"/>
            <a:ext cx="5887382" cy="7432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24DE0BA-1613-6420-639C-B70A72A94F9B}"/>
              </a:ext>
            </a:extLst>
          </p:cNvPr>
          <p:cNvSpPr/>
          <p:nvPr/>
        </p:nvSpPr>
        <p:spPr>
          <a:xfrm>
            <a:off x="936190" y="7218509"/>
            <a:ext cx="5887382" cy="74326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9325B0-DDD5-6707-3854-DBD853C4B54D}"/>
              </a:ext>
            </a:extLst>
          </p:cNvPr>
          <p:cNvSpPr txBox="1">
            <a:spLocks/>
          </p:cNvSpPr>
          <p:nvPr/>
        </p:nvSpPr>
        <p:spPr>
          <a:xfrm>
            <a:off x="5266552" y="8744091"/>
            <a:ext cx="430835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i="1" dirty="0">
                <a:solidFill>
                  <a:schemeClr val="bg1"/>
                </a:solidFill>
              </a:rPr>
              <a:t>относительная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5C0F987-5931-15A5-A37D-98D665F1F67C}"/>
              </a:ext>
            </a:extLst>
          </p:cNvPr>
          <p:cNvSpPr txBox="1">
            <a:spLocks/>
          </p:cNvSpPr>
          <p:nvPr/>
        </p:nvSpPr>
        <p:spPr>
          <a:xfrm>
            <a:off x="6498379" y="5249645"/>
            <a:ext cx="2857233" cy="666870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12%</a:t>
            </a:r>
            <a:endParaRPr lang="en-GB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 algn="r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5415FC3-A20A-01D7-4237-C883FEC738A2}"/>
              </a:ext>
            </a:extLst>
          </p:cNvPr>
          <p:cNvSpPr txBox="1">
            <a:spLocks/>
          </p:cNvSpPr>
          <p:nvPr/>
        </p:nvSpPr>
        <p:spPr>
          <a:xfrm>
            <a:off x="6498379" y="5992906"/>
            <a:ext cx="2857233" cy="666870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i="1" dirty="0">
                <a:solidFill>
                  <a:schemeClr val="bg1"/>
                </a:solidFill>
                <a:latin typeface="Montserrat Medium" pitchFamily="2" charset="77"/>
              </a:rPr>
              <a:t>4%</a:t>
            </a:r>
            <a:endParaRPr lang="en-GB" sz="1706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 algn="r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0FF9852F-BEA2-1576-2F17-F64C9E422725}"/>
              </a:ext>
            </a:extLst>
          </p:cNvPr>
          <p:cNvSpPr txBox="1">
            <a:spLocks/>
          </p:cNvSpPr>
          <p:nvPr/>
        </p:nvSpPr>
        <p:spPr>
          <a:xfrm>
            <a:off x="6498379" y="6736168"/>
            <a:ext cx="2857233" cy="666870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3%</a:t>
            </a:r>
            <a:endParaRPr lang="en-GB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 algn="r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55CB4DE9-A448-191B-028D-8FCCCE1DDA53}"/>
              </a:ext>
            </a:extLst>
          </p:cNvPr>
          <p:cNvSpPr txBox="1">
            <a:spLocks/>
          </p:cNvSpPr>
          <p:nvPr/>
        </p:nvSpPr>
        <p:spPr>
          <a:xfrm>
            <a:off x="6498379" y="7479430"/>
            <a:ext cx="2857233" cy="666870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i="1" dirty="0">
                <a:solidFill>
                  <a:schemeClr val="bg1"/>
                </a:solidFill>
                <a:latin typeface="Montserrat Medium" pitchFamily="2" charset="77"/>
              </a:rPr>
              <a:t>1%</a:t>
            </a:r>
            <a:endParaRPr lang="en-GB" sz="1706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 algn="r">
              <a:buNone/>
            </a:pPr>
            <a:endParaRPr lang="en-RU" sz="1706" i="1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83CF52B9-D127-CA9A-29C7-97E3154FFC1D}"/>
              </a:ext>
            </a:extLst>
          </p:cNvPr>
          <p:cNvSpPr txBox="1">
            <a:spLocks/>
          </p:cNvSpPr>
          <p:nvPr/>
        </p:nvSpPr>
        <p:spPr>
          <a:xfrm>
            <a:off x="6498379" y="8222694"/>
            <a:ext cx="2857233" cy="666870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1%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5A1269DB-5315-7540-454B-740F57F99BAC}"/>
              </a:ext>
            </a:extLst>
          </p:cNvPr>
          <p:cNvSpPr txBox="1">
            <a:spLocks/>
          </p:cNvSpPr>
          <p:nvPr/>
        </p:nvSpPr>
        <p:spPr>
          <a:xfrm>
            <a:off x="8388320" y="8744091"/>
            <a:ext cx="430835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i="1" dirty="0">
                <a:solidFill>
                  <a:schemeClr val="bg1"/>
                </a:solidFill>
              </a:rPr>
              <a:t>абсолютная</a:t>
            </a:r>
          </a:p>
        </p:txBody>
      </p:sp>
    </p:spTree>
    <p:extLst>
      <p:ext uri="{BB962C8B-B14F-4D97-AF65-F5344CB8AC3E}">
        <p14:creationId xmlns:p14="http://schemas.microsoft.com/office/powerpoint/2010/main" val="126101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50EAC-C14E-FD9E-50EF-05D9B8D792F0}"/>
              </a:ext>
            </a:extLst>
          </p:cNvPr>
          <p:cNvSpPr/>
          <p:nvPr/>
        </p:nvSpPr>
        <p:spPr>
          <a:xfrm>
            <a:off x="7891670" y="1743598"/>
            <a:ext cx="8666921" cy="5582512"/>
          </a:xfrm>
          <a:prstGeom prst="rect">
            <a:avLst/>
          </a:prstGeom>
          <a:solidFill>
            <a:srgbClr val="5C798C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2" name="Picture 2" descr="How to Track Conversions Correctly. Six Standard Attribution Models.">
            <a:extLst>
              <a:ext uri="{FF2B5EF4-FFF2-40B4-BE49-F238E27FC236}">
                <a16:creationId xmlns:a16="http://schemas.microsoft.com/office/drawing/2014/main" id="{7F822F2A-AE25-5261-962F-31FDA401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34" y="2529330"/>
            <a:ext cx="8849591" cy="40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КОНВЕРСИОННОЕ ОКНО</a:t>
            </a:r>
          </a:p>
          <a:p>
            <a:pPr marL="0" indent="0">
              <a:buNone/>
            </a:pPr>
            <a:r>
              <a:rPr lang="en" sz="2275" b="1" i="1" dirty="0">
                <a:solidFill>
                  <a:schemeClr val="bg1"/>
                </a:solidFill>
                <a:latin typeface="Montserrat Light" pitchFamily="2" charset="77"/>
              </a:rPr>
              <a:t>Conversion window (</a:t>
            </a:r>
            <a:r>
              <a:rPr lang="ru-RU" sz="2275" b="1" i="1" dirty="0">
                <a:solidFill>
                  <a:schemeClr val="bg1"/>
                </a:solidFill>
                <a:latin typeface="Montserrat Light" pitchFamily="2" charset="77"/>
              </a:rPr>
              <a:t>конверсионное окно) 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— это цикл целевого действия, то есть количество дней за которое пользователь переходит из одного шага воронки в другой.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8781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КОГОРТНЫЙ АНАЛИЗ</a:t>
            </a:r>
          </a:p>
          <a:p>
            <a:pPr marL="0" indent="0">
              <a:buNone/>
            </a:pPr>
            <a:r>
              <a:rPr lang="en" sz="2275" i="1" dirty="0">
                <a:solidFill>
                  <a:schemeClr val="bg1"/>
                </a:solidFill>
                <a:latin typeface="Montserrat Light" pitchFamily="2" charset="77"/>
              </a:rPr>
              <a:t>Retention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 -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метрика, которая показывает, как пользователи возвращаются в продукт (и часто свидетельствуют, нравится ли он им)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59942D-51E7-8345-A797-AD9F225AA439}"/>
              </a:ext>
            </a:extLst>
          </p:cNvPr>
          <p:cNvGrpSpPr/>
          <p:nvPr/>
        </p:nvGrpSpPr>
        <p:grpSpPr>
          <a:xfrm>
            <a:off x="7851914" y="1743598"/>
            <a:ext cx="8706677" cy="5582512"/>
            <a:chOff x="7851914" y="1743598"/>
            <a:chExt cx="8706677" cy="55825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850EAC-C14E-FD9E-50EF-05D9B8D792F0}"/>
                </a:ext>
              </a:extLst>
            </p:cNvPr>
            <p:cNvSpPr/>
            <p:nvPr/>
          </p:nvSpPr>
          <p:spPr>
            <a:xfrm>
              <a:off x="7891670" y="1743598"/>
              <a:ext cx="8666921" cy="55825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2400" dirty="0">
                <a:solidFill>
                  <a:schemeClr val="bg1"/>
                </a:solidFill>
              </a:endParaRPr>
            </a:p>
          </p:txBody>
        </p:sp>
        <p:pic>
          <p:nvPicPr>
            <p:cNvPr id="4" name="Рисунок 5">
              <a:extLst>
                <a:ext uri="{FF2B5EF4-FFF2-40B4-BE49-F238E27FC236}">
                  <a16:creationId xmlns:a16="http://schemas.microsoft.com/office/drawing/2014/main" id="{C48EA989-7BF2-56BE-1C7E-02AE35DE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1914" y="3164766"/>
              <a:ext cx="8666921" cy="3121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996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D6D8A10-47B4-9BAB-BCF2-6C0E9206B0FE}"/>
              </a:ext>
            </a:extLst>
          </p:cNvPr>
          <p:cNvGrpSpPr/>
          <p:nvPr/>
        </p:nvGrpSpPr>
        <p:grpSpPr>
          <a:xfrm>
            <a:off x="7891670" y="1743598"/>
            <a:ext cx="8666921" cy="5582512"/>
            <a:chOff x="7891670" y="1743598"/>
            <a:chExt cx="8666921" cy="55825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850EAC-C14E-FD9E-50EF-05D9B8D792F0}"/>
                </a:ext>
              </a:extLst>
            </p:cNvPr>
            <p:cNvSpPr/>
            <p:nvPr/>
          </p:nvSpPr>
          <p:spPr>
            <a:xfrm>
              <a:off x="7891670" y="1743598"/>
              <a:ext cx="8666921" cy="55825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2400" dirty="0">
                <a:solidFill>
                  <a:schemeClr val="bg1"/>
                </a:solidFill>
              </a:endParaRPr>
            </a:p>
          </p:txBody>
        </p:sp>
        <p:pic>
          <p:nvPicPr>
            <p:cNvPr id="2" name="Picture 2" descr="Retention rate: N-day Retention, Rolling Retention и другие способы расчета  Retention. Ретеншен – что это, как считать?">
              <a:extLst>
                <a:ext uri="{FF2B5EF4-FFF2-40B4-BE49-F238E27FC236}">
                  <a16:creationId xmlns:a16="http://schemas.microsoft.com/office/drawing/2014/main" id="{E610F379-618E-923B-F18B-12CD2C163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70" y="2425903"/>
              <a:ext cx="8621147" cy="452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ВИДЫ </a:t>
            </a: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RETENTION</a:t>
            </a:r>
            <a:endParaRPr lang="ru-RU" sz="4550" b="1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" sz="2275" i="1" dirty="0">
                <a:solidFill>
                  <a:schemeClr val="bg1"/>
                </a:solidFill>
                <a:latin typeface="Montserrat Light" pitchFamily="2" charset="77"/>
              </a:rPr>
              <a:t>Retention n-</a:t>
            </a:r>
            <a:r>
              <a:rPr lang="ru-RU" sz="2275" i="1" dirty="0">
                <a:solidFill>
                  <a:schemeClr val="bg1"/>
                </a:solidFill>
                <a:latin typeface="Montserrat Light" pitchFamily="2" charset="77"/>
              </a:rPr>
              <a:t>го дня 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- показывает сколько пользователей, пришедших в определенный день вернулось в продукт на 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n-</a:t>
            </a:r>
            <a:r>
              <a:rPr lang="ru-RU" sz="2275" dirty="0" err="1">
                <a:solidFill>
                  <a:schemeClr val="bg1"/>
                </a:solidFill>
                <a:latin typeface="Montserrat Light" pitchFamily="2" charset="77"/>
              </a:rPr>
              <a:t>ый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день с момента своего прихода. </a:t>
            </a:r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" sz="2275" i="1" dirty="0">
                <a:solidFill>
                  <a:schemeClr val="bg1"/>
                </a:solidFill>
                <a:latin typeface="Montserrat Light" pitchFamily="2" charset="77"/>
              </a:rPr>
              <a:t>Rolling Retention </a:t>
            </a:r>
            <a:r>
              <a:rPr lang="ru-RU" sz="2275" i="1" dirty="0">
                <a:solidFill>
                  <a:schemeClr val="bg1"/>
                </a:solidFill>
                <a:latin typeface="Montserrat Light" pitchFamily="2" charset="77"/>
              </a:rPr>
              <a:t>-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показывает долю пользователей, которые вернулись в день 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n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или в любой день после него. 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661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162A19-CCD5-789D-96D4-C2B829380EC9}"/>
              </a:ext>
            </a:extLst>
          </p:cNvPr>
          <p:cNvGrpSpPr/>
          <p:nvPr/>
        </p:nvGrpSpPr>
        <p:grpSpPr>
          <a:xfrm>
            <a:off x="7891669" y="1743598"/>
            <a:ext cx="8666922" cy="5582512"/>
            <a:chOff x="7891669" y="1743598"/>
            <a:chExt cx="8666922" cy="55825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850EAC-C14E-FD9E-50EF-05D9B8D792F0}"/>
                </a:ext>
              </a:extLst>
            </p:cNvPr>
            <p:cNvSpPr/>
            <p:nvPr/>
          </p:nvSpPr>
          <p:spPr>
            <a:xfrm>
              <a:off x="7891670" y="1743598"/>
              <a:ext cx="8666921" cy="55825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24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4" descr="Learn How To Increase Growth Through Retention Analysis | Amplitude">
              <a:extLst>
                <a:ext uri="{FF2B5EF4-FFF2-40B4-BE49-F238E27FC236}">
                  <a16:creationId xmlns:a16="http://schemas.microsoft.com/office/drawing/2014/main" id="{B5C39C5C-1311-15A0-ADCE-C027514F8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69" y="2083160"/>
              <a:ext cx="8666921" cy="5035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7008132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СРЕДНИЙ </a:t>
            </a: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RETENTION</a:t>
            </a: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 ПО КОГОРТАМ</a:t>
            </a:r>
          </a:p>
          <a:p>
            <a:pPr marL="0" indent="0">
              <a:buNone/>
            </a:pPr>
            <a:r>
              <a:rPr lang="en-US" sz="2275" dirty="0" err="1">
                <a:solidFill>
                  <a:schemeClr val="bg1"/>
                </a:solidFill>
                <a:latin typeface="Montserrat Light" pitchFamily="2" charset="77"/>
              </a:rPr>
              <a:t>С</a:t>
            </a:r>
            <a:r>
              <a:rPr lang="ru-RU" sz="2275" dirty="0" err="1">
                <a:solidFill>
                  <a:schemeClr val="bg1"/>
                </a:solidFill>
                <a:latin typeface="Montserrat Light" pitchFamily="2" charset="77"/>
              </a:rPr>
              <a:t>реднее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 арифметическое</a:t>
            </a:r>
            <a:r>
              <a:rPr lang="en-US" sz="2275" dirty="0">
                <a:solidFill>
                  <a:schemeClr val="bg1"/>
                </a:solidFill>
                <a:latin typeface="Montserrat Light" pitchFamily="2" charset="77"/>
              </a:rPr>
              <a:t>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не самое лучшее представление об общем 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Retention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всего продукта</a:t>
            </a:r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Взвешенное среднее арифметическое учитывает вес каждой когорты (группы пользователей, пришедших в определенный день/неделю), 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То есть то, на основе какого количества пользователей рассчитывался 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retention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для каждого из дней</a:t>
            </a:r>
          </a:p>
          <a:p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 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469423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КОГОРТНЫЙ АНАЛИЗ</a:t>
            </a:r>
          </a:p>
          <a:p>
            <a:pPr marL="0" indent="0">
              <a:buNone/>
            </a:pPr>
            <a:r>
              <a:rPr lang="en" sz="2275" i="1" dirty="0">
                <a:solidFill>
                  <a:schemeClr val="bg1"/>
                </a:solidFill>
                <a:latin typeface="Montserrat Light" pitchFamily="2" charset="77"/>
              </a:rPr>
              <a:t>Retention</a:t>
            </a:r>
            <a:r>
              <a:rPr lang="en" sz="2275" dirty="0">
                <a:solidFill>
                  <a:schemeClr val="bg1"/>
                </a:solidFill>
                <a:latin typeface="Montserrat Light" pitchFamily="2" charset="77"/>
              </a:rPr>
              <a:t> - </a:t>
            </a: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метрика, которая показывает, как пользователи возвращаются в продукт (и часто свидетельствуют, нравится ли он им)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59942D-51E7-8345-A797-AD9F225AA439}"/>
              </a:ext>
            </a:extLst>
          </p:cNvPr>
          <p:cNvGrpSpPr/>
          <p:nvPr/>
        </p:nvGrpSpPr>
        <p:grpSpPr>
          <a:xfrm>
            <a:off x="7851914" y="1743598"/>
            <a:ext cx="8706677" cy="5582512"/>
            <a:chOff x="7851914" y="1743598"/>
            <a:chExt cx="8706677" cy="55825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850EAC-C14E-FD9E-50EF-05D9B8D792F0}"/>
                </a:ext>
              </a:extLst>
            </p:cNvPr>
            <p:cNvSpPr/>
            <p:nvPr/>
          </p:nvSpPr>
          <p:spPr>
            <a:xfrm>
              <a:off x="7891670" y="1743598"/>
              <a:ext cx="8666921" cy="55825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2400" dirty="0">
                <a:solidFill>
                  <a:schemeClr val="bg1"/>
                </a:solidFill>
              </a:endParaRPr>
            </a:p>
          </p:txBody>
        </p:sp>
        <p:pic>
          <p:nvPicPr>
            <p:cNvPr id="4" name="Рисунок 5">
              <a:extLst>
                <a:ext uri="{FF2B5EF4-FFF2-40B4-BE49-F238E27FC236}">
                  <a16:creationId xmlns:a16="http://schemas.microsoft.com/office/drawing/2014/main" id="{C48EA989-7BF2-56BE-1C7E-02AE35DE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1914" y="3164766"/>
              <a:ext cx="8666921" cy="31219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077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65C2837-C22B-BE61-4899-05985D43244C}"/>
              </a:ext>
            </a:extLst>
          </p:cNvPr>
          <p:cNvSpPr txBox="1">
            <a:spLocks/>
          </p:cNvSpPr>
          <p:nvPr/>
        </p:nvSpPr>
        <p:spPr>
          <a:xfrm>
            <a:off x="942851" y="1408324"/>
            <a:ext cx="1235111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РАСХОДЫ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24C6AAB-951C-2A05-DFC3-E46B8A767952}"/>
              </a:ext>
            </a:extLst>
          </p:cNvPr>
          <p:cNvSpPr txBox="1">
            <a:spLocks/>
          </p:cNvSpPr>
          <p:nvPr/>
        </p:nvSpPr>
        <p:spPr>
          <a:xfrm>
            <a:off x="11092063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532" b="1" dirty="0">
                <a:solidFill>
                  <a:schemeClr val="bg1"/>
                </a:solidFill>
                <a:latin typeface="Montserrat" pitchFamily="2" charset="77"/>
              </a:rPr>
              <a:t>👉</a:t>
            </a: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A7F70DF-1106-14FF-4194-1681567E7432}"/>
              </a:ext>
            </a:extLst>
          </p:cNvPr>
          <p:cNvSpPr txBox="1">
            <a:spLocks/>
          </p:cNvSpPr>
          <p:nvPr/>
        </p:nvSpPr>
        <p:spPr>
          <a:xfrm>
            <a:off x="12400876" y="4315119"/>
            <a:ext cx="4180558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275" b="1" i="1" dirty="0">
                <a:solidFill>
                  <a:schemeClr val="bg1"/>
                </a:solidFill>
                <a:latin typeface="Montserrat" pitchFamily="2" charset="77"/>
              </a:rPr>
              <a:t>CAC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 –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стоимость привлечения клиента. </a:t>
            </a: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Метрика показывает, во сколько компании обходится один клиент (то есть условие того, что он конвертировался в целевое действие - обязательно).</a:t>
            </a: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D97DB04-8BBD-8848-2408-5C6EADD8F40B}"/>
              </a:ext>
            </a:extLst>
          </p:cNvPr>
          <p:cNvSpPr txBox="1">
            <a:spLocks/>
          </p:cNvSpPr>
          <p:nvPr/>
        </p:nvSpPr>
        <p:spPr>
          <a:xfrm>
            <a:off x="5182592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RU" sz="8532" dirty="0">
                <a:solidFill>
                  <a:schemeClr val="bg1"/>
                </a:solidFill>
                <a:latin typeface="Montserrat Light" pitchFamily="2" charset="77"/>
              </a:rPr>
              <a:t>👉</a:t>
            </a:r>
          </a:p>
          <a:p>
            <a:pPr marL="0" indent="0">
              <a:buNone/>
            </a:pP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655AE8-E831-4FD9-62CF-5714679D45DA}"/>
              </a:ext>
            </a:extLst>
          </p:cNvPr>
          <p:cNvSpPr txBox="1">
            <a:spLocks/>
          </p:cNvSpPr>
          <p:nvPr/>
        </p:nvSpPr>
        <p:spPr>
          <a:xfrm>
            <a:off x="6350833" y="4315120"/>
            <a:ext cx="4463521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275" b="1" i="1" dirty="0">
                <a:solidFill>
                  <a:schemeClr val="bg1"/>
                </a:solidFill>
                <a:latin typeface="Montserrat" pitchFamily="2" charset="77"/>
              </a:rPr>
              <a:t>CPA (Cost per acquisition) 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–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стоимость привлечения пользователей. </a:t>
            </a: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Метрика показывает, во сколько компании обходится один пользователь, заходящий в продукт. </a:t>
            </a: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11401-7607-4D06-44B1-9FCF2353CDDB}"/>
              </a:ext>
            </a:extLst>
          </p:cNvPr>
          <p:cNvSpPr txBox="1"/>
          <p:nvPr/>
        </p:nvSpPr>
        <p:spPr>
          <a:xfrm>
            <a:off x="942851" y="7401614"/>
            <a:ext cx="274947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0" dirty="0"/>
              <a:t>💃</a:t>
            </a:r>
          </a:p>
          <a:p>
            <a:endParaRPr lang="en-RU" sz="200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0F50721-6662-221B-BAAA-BEE3FC7C9158}"/>
              </a:ext>
            </a:extLst>
          </p:cNvPr>
          <p:cNvSpPr txBox="1">
            <a:spLocks/>
          </p:cNvSpPr>
          <p:nvPr/>
        </p:nvSpPr>
        <p:spPr>
          <a:xfrm>
            <a:off x="467334" y="4936687"/>
            <a:ext cx="3700503" cy="340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i="1" dirty="0">
                <a:solidFill>
                  <a:schemeClr val="bg1"/>
                </a:solidFill>
                <a:latin typeface="Montserrat" pitchFamily="2" charset="77"/>
              </a:rPr>
              <a:t>Для принятия решений связанных с масштабированием, в расчёте </a:t>
            </a:r>
            <a:r>
              <a:rPr lang="en" sz="1600" i="1" dirty="0">
                <a:solidFill>
                  <a:schemeClr val="bg1"/>
                </a:solidFill>
                <a:latin typeface="Montserrat" pitchFamily="2" charset="77"/>
              </a:rPr>
              <a:t>CPA </a:t>
            </a:r>
            <a:r>
              <a:rPr lang="ru-RU" sz="1600" i="1" dirty="0">
                <a:solidFill>
                  <a:schemeClr val="bg1"/>
                </a:solidFill>
                <a:latin typeface="Montserrat" pitchFamily="2" charset="77"/>
              </a:rPr>
              <a:t>важно учитывать не всех пользователей, а только тех, которых мы привлекли, потратив деньги на привлечение. Т.е. только </a:t>
            </a:r>
            <a:r>
              <a:rPr lang="ru-RU" sz="1600" b="1" i="1" dirty="0">
                <a:solidFill>
                  <a:schemeClr val="bg1"/>
                </a:solidFill>
                <a:latin typeface="Montserrat" pitchFamily="2" charset="77"/>
              </a:rPr>
              <a:t>не органический трафик</a:t>
            </a:r>
          </a:p>
          <a:p>
            <a:pPr marL="0" indent="0">
              <a:buNone/>
            </a:pPr>
            <a:endParaRPr lang="ru-RU" sz="1600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440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65C2837-C22B-BE61-4899-05985D43244C}"/>
              </a:ext>
            </a:extLst>
          </p:cNvPr>
          <p:cNvSpPr txBox="1">
            <a:spLocks/>
          </p:cNvSpPr>
          <p:nvPr/>
        </p:nvSpPr>
        <p:spPr>
          <a:xfrm>
            <a:off x="942851" y="1408324"/>
            <a:ext cx="1235111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ДОХОДЫ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24C6AAB-951C-2A05-DFC3-E46B8A767952}"/>
              </a:ext>
            </a:extLst>
          </p:cNvPr>
          <p:cNvSpPr txBox="1">
            <a:spLocks/>
          </p:cNvSpPr>
          <p:nvPr/>
        </p:nvSpPr>
        <p:spPr>
          <a:xfrm>
            <a:off x="11092063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532" b="1" dirty="0">
                <a:solidFill>
                  <a:schemeClr val="bg1"/>
                </a:solidFill>
                <a:latin typeface="Montserrat" pitchFamily="2" charset="77"/>
              </a:rPr>
              <a:t>👉</a:t>
            </a: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A7F70DF-1106-14FF-4194-1681567E7432}"/>
              </a:ext>
            </a:extLst>
          </p:cNvPr>
          <p:cNvSpPr txBox="1">
            <a:spLocks/>
          </p:cNvSpPr>
          <p:nvPr/>
        </p:nvSpPr>
        <p:spPr>
          <a:xfrm>
            <a:off x="12400876" y="4315119"/>
            <a:ext cx="4180558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75" b="1" i="1" dirty="0">
                <a:solidFill>
                  <a:schemeClr val="bg1"/>
                </a:solidFill>
                <a:latin typeface="Montserrat" pitchFamily="2" charset="77"/>
              </a:rPr>
              <a:t>ARPPU (average revenue per paying user) </a:t>
            </a:r>
            <a:r>
              <a:rPr lang="en-US" sz="2275" i="1" dirty="0">
                <a:solidFill>
                  <a:schemeClr val="bg1"/>
                </a:solidFill>
                <a:latin typeface="Montserrat" pitchFamily="2" charset="77"/>
              </a:rPr>
              <a:t>–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средний доход с привлеченного </a:t>
            </a:r>
            <a:r>
              <a:rPr lang="ru-RU" sz="2275" b="1" i="1" dirty="0">
                <a:solidFill>
                  <a:schemeClr val="bg1"/>
                </a:solidFill>
                <a:latin typeface="Montserrat" pitchFamily="2" charset="77"/>
              </a:rPr>
              <a:t>клиента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D97DB04-8BBD-8848-2408-5C6EADD8F40B}"/>
              </a:ext>
            </a:extLst>
          </p:cNvPr>
          <p:cNvSpPr txBox="1">
            <a:spLocks/>
          </p:cNvSpPr>
          <p:nvPr/>
        </p:nvSpPr>
        <p:spPr>
          <a:xfrm>
            <a:off x="5182592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RU" sz="8532" dirty="0">
                <a:solidFill>
                  <a:schemeClr val="bg1"/>
                </a:solidFill>
                <a:latin typeface="Montserrat Light" pitchFamily="2" charset="77"/>
              </a:rPr>
              <a:t>👉</a:t>
            </a:r>
          </a:p>
          <a:p>
            <a:pPr marL="0" indent="0">
              <a:buNone/>
            </a:pP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655AE8-E831-4FD9-62CF-5714679D45DA}"/>
              </a:ext>
            </a:extLst>
          </p:cNvPr>
          <p:cNvSpPr txBox="1">
            <a:spLocks/>
          </p:cNvSpPr>
          <p:nvPr/>
        </p:nvSpPr>
        <p:spPr>
          <a:xfrm>
            <a:off x="6350833" y="4315120"/>
            <a:ext cx="4463521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275" b="1" i="1" dirty="0">
                <a:solidFill>
                  <a:schemeClr val="bg1"/>
                </a:solidFill>
                <a:latin typeface="Montserrat" pitchFamily="2" charset="77"/>
              </a:rPr>
              <a:t>ARPU </a:t>
            </a:r>
            <a:r>
              <a:rPr lang="ru-RU" sz="2275" b="1" i="1" dirty="0">
                <a:solidFill>
                  <a:schemeClr val="bg1"/>
                </a:solidFill>
                <a:latin typeface="Montserrat" pitchFamily="2" charset="77"/>
              </a:rPr>
              <a:t>(</a:t>
            </a:r>
            <a:r>
              <a:rPr lang="en-US" sz="2275" b="1" i="1" dirty="0">
                <a:solidFill>
                  <a:schemeClr val="bg1"/>
                </a:solidFill>
                <a:latin typeface="Montserrat" pitchFamily="2" charset="77"/>
              </a:rPr>
              <a:t>average revenue per user) 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–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средний доход с привлеченного </a:t>
            </a:r>
            <a:r>
              <a:rPr lang="ru-RU" sz="2275" b="1" i="1" dirty="0">
                <a:solidFill>
                  <a:schemeClr val="bg1"/>
                </a:solidFill>
                <a:latin typeface="Montserrat" pitchFamily="2" charset="77"/>
              </a:rPr>
              <a:t>пользователя</a:t>
            </a:r>
            <a:endParaRPr lang="en-US" sz="2275" b="1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8B4AD-CDCB-5430-EB48-6048D2D58A5F}"/>
              </a:ext>
            </a:extLst>
          </p:cNvPr>
          <p:cNvSpPr txBox="1"/>
          <p:nvPr/>
        </p:nvSpPr>
        <p:spPr>
          <a:xfrm>
            <a:off x="1157899" y="7384029"/>
            <a:ext cx="27494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0" dirty="0"/>
              <a:t>🕺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D808424-0E67-E12A-7E1F-42A3CF0A9EB9}"/>
              </a:ext>
            </a:extLst>
          </p:cNvPr>
          <p:cNvSpPr txBox="1">
            <a:spLocks/>
          </p:cNvSpPr>
          <p:nvPr/>
        </p:nvSpPr>
        <p:spPr>
          <a:xfrm>
            <a:off x="7500303" y="6630428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RU" sz="8532" dirty="0">
                <a:solidFill>
                  <a:schemeClr val="bg1"/>
                </a:solidFill>
                <a:latin typeface="Montserrat Light" pitchFamily="2" charset="77"/>
              </a:rPr>
              <a:t>👉</a:t>
            </a:r>
          </a:p>
          <a:p>
            <a:pPr marL="0" indent="0">
              <a:buNone/>
            </a:pP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3B737F2-6E15-B9E3-1211-07791E12E676}"/>
              </a:ext>
            </a:extLst>
          </p:cNvPr>
          <p:cNvSpPr txBox="1">
            <a:spLocks/>
          </p:cNvSpPr>
          <p:nvPr/>
        </p:nvSpPr>
        <p:spPr>
          <a:xfrm>
            <a:off x="8668544" y="6630427"/>
            <a:ext cx="4463521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75" b="1" i="1" dirty="0">
                <a:solidFill>
                  <a:schemeClr val="bg1"/>
                </a:solidFill>
                <a:latin typeface="Montserrat" pitchFamily="2" charset="77"/>
              </a:rPr>
              <a:t>LTV 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–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средний доход пользователя</a:t>
            </a:r>
            <a:r>
              <a:rPr lang="en-GB" sz="2275" i="1" dirty="0">
                <a:solidFill>
                  <a:schemeClr val="bg1"/>
                </a:solidFill>
                <a:latin typeface="Montserrat" pitchFamily="2" charset="77"/>
              </a:rPr>
              <a:t>*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среднюю продолжительность жизни клиента</a:t>
            </a:r>
            <a:endParaRPr lang="en-US" sz="2275" b="1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339140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9126C5-31A0-B5A3-DB04-5011875D9A4E}"/>
              </a:ext>
            </a:extLst>
          </p:cNvPr>
          <p:cNvSpPr/>
          <p:nvPr/>
        </p:nvSpPr>
        <p:spPr>
          <a:xfrm>
            <a:off x="2057400" y="5205046"/>
            <a:ext cx="4659923" cy="3640016"/>
          </a:xfrm>
          <a:prstGeom prst="rect">
            <a:avLst/>
          </a:prstGeom>
          <a:solidFill>
            <a:srgbClr val="35485C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4 mistakes to avoid when calculating LTV | by Danny Feinberg | Tradecraft |  Medium">
            <a:extLst>
              <a:ext uri="{FF2B5EF4-FFF2-40B4-BE49-F238E27FC236}">
                <a16:creationId xmlns:a16="http://schemas.microsoft.com/office/drawing/2014/main" id="{BC29DBE4-2ECF-9DCF-8E1A-18C707DD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663" y="5679831"/>
            <a:ext cx="4735748" cy="266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0A1E862-9295-1319-3936-29B3CA1AE4BA}"/>
              </a:ext>
            </a:extLst>
          </p:cNvPr>
          <p:cNvSpPr txBox="1">
            <a:spLocks/>
          </p:cNvSpPr>
          <p:nvPr/>
        </p:nvSpPr>
        <p:spPr>
          <a:xfrm>
            <a:off x="942851" y="1408324"/>
            <a:ext cx="15023980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ЭКОНОМИКА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48ACA-0C0D-7F08-5AF3-B4C46A62C794}"/>
              </a:ext>
            </a:extLst>
          </p:cNvPr>
          <p:cNvSpPr/>
          <p:nvPr/>
        </p:nvSpPr>
        <p:spPr>
          <a:xfrm>
            <a:off x="9767440" y="5205046"/>
            <a:ext cx="4659923" cy="3640016"/>
          </a:xfrm>
          <a:prstGeom prst="rect">
            <a:avLst/>
          </a:prstGeom>
          <a:solidFill>
            <a:srgbClr val="35485C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13" name="Picture 4" descr="4 mistakes to avoid when calculating LTV | by Danny Feinberg | Tradecraft |  Medium">
            <a:extLst>
              <a:ext uri="{FF2B5EF4-FFF2-40B4-BE49-F238E27FC236}">
                <a16:creationId xmlns:a16="http://schemas.microsoft.com/office/drawing/2014/main" id="{3F8A071A-A6C5-2433-CD74-C5BC9116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32" y="5679831"/>
            <a:ext cx="4826231" cy="2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, person, holding, han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1FEBBCD3-DCA1-98AC-2D62-E9F88634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0" y="4876006"/>
            <a:ext cx="6871247" cy="4876007"/>
          </a:xfrm>
          <a:prstGeom prst="rect">
            <a:avLst/>
          </a:prstGeom>
        </p:spPr>
      </p:pic>
      <p:pic>
        <p:nvPicPr>
          <p:cNvPr id="3" name="Picture 2" descr="A picture containing text, person, holding, han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C8A4F175-FF3D-280B-6EE3-5E6854F5E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79" y="4876006"/>
            <a:ext cx="6871247" cy="4876007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9D2DB98-52E9-847C-94CA-8B275BC13DE0}"/>
              </a:ext>
            </a:extLst>
          </p:cNvPr>
          <p:cNvSpPr txBox="1">
            <a:spLocks/>
          </p:cNvSpPr>
          <p:nvPr/>
        </p:nvSpPr>
        <p:spPr>
          <a:xfrm>
            <a:off x="2819722" y="4197903"/>
            <a:ext cx="3135278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44" b="1" dirty="0">
                <a:solidFill>
                  <a:schemeClr val="bg1"/>
                </a:solidFill>
                <a:latin typeface="Montserrat" pitchFamily="2" charset="77"/>
              </a:rPr>
              <a:t>LTV &gt; CAC = </a:t>
            </a:r>
            <a:endParaRPr lang="en-RU" sz="2844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53D5CB3-CB4F-5F8C-6FD2-1E9612455BF3}"/>
              </a:ext>
            </a:extLst>
          </p:cNvPr>
          <p:cNvSpPr txBox="1">
            <a:spLocks/>
          </p:cNvSpPr>
          <p:nvPr/>
        </p:nvSpPr>
        <p:spPr>
          <a:xfrm>
            <a:off x="10277278" y="4197903"/>
            <a:ext cx="3135278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44" b="1" dirty="0">
                <a:solidFill>
                  <a:schemeClr val="bg1"/>
                </a:solidFill>
                <a:latin typeface="Montserrat" pitchFamily="2" charset="77"/>
              </a:rPr>
              <a:t>CAC &gt; LTV = </a:t>
            </a:r>
            <a:endParaRPr lang="en-RU" sz="2844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9E7E7A-B2E9-48E5-E485-E8907116AB0C}"/>
              </a:ext>
            </a:extLst>
          </p:cNvPr>
          <p:cNvSpPr txBox="1"/>
          <p:nvPr/>
        </p:nvSpPr>
        <p:spPr>
          <a:xfrm>
            <a:off x="12769956" y="4039134"/>
            <a:ext cx="8757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6000" dirty="0">
                <a:effectLst/>
                <a:latin typeface=".Apple Color Emoji UI"/>
              </a:rPr>
              <a:t>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0141BC-FFCE-7ED5-6F89-5CC1AF00D5AB}"/>
              </a:ext>
            </a:extLst>
          </p:cNvPr>
          <p:cNvSpPr txBox="1"/>
          <p:nvPr/>
        </p:nvSpPr>
        <p:spPr>
          <a:xfrm>
            <a:off x="5284178" y="4063660"/>
            <a:ext cx="10849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6000" dirty="0">
                <a:effectLst/>
                <a:latin typeface=".Apple Color Emoji UI"/>
              </a:rPr>
              <a:t>😎</a:t>
            </a:r>
          </a:p>
        </p:txBody>
      </p:sp>
    </p:spTree>
    <p:extLst>
      <p:ext uri="{BB962C8B-B14F-4D97-AF65-F5344CB8AC3E}">
        <p14:creationId xmlns:p14="http://schemas.microsoft.com/office/powerpoint/2010/main" val="325475878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2C210-E669-DB20-11E1-2914B0E97D79}"/>
              </a:ext>
            </a:extLst>
          </p:cNvPr>
          <p:cNvSpPr txBox="1">
            <a:spLocks/>
          </p:cNvSpPr>
          <p:nvPr/>
        </p:nvSpPr>
        <p:spPr>
          <a:xfrm>
            <a:off x="1623452" y="2917603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для чего нужны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C99D-9305-E8C5-37D1-7532F348576F}"/>
              </a:ext>
            </a:extLst>
          </p:cNvPr>
          <p:cNvSpPr txBox="1"/>
          <p:nvPr/>
        </p:nvSpPr>
        <p:spPr>
          <a:xfrm>
            <a:off x="13751812" y="7813021"/>
            <a:ext cx="35852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2000" dirty="0"/>
              <a:t>🔍</a:t>
            </a:r>
          </a:p>
        </p:txBody>
      </p:sp>
    </p:spTree>
    <p:extLst>
      <p:ext uri="{BB962C8B-B14F-4D97-AF65-F5344CB8AC3E}">
        <p14:creationId xmlns:p14="http://schemas.microsoft.com/office/powerpoint/2010/main" val="22738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6 -0.30734 -0.18734 -0.30001 C -0.13011 -0.28927 -0.1074 -0.21178 -0.05466 -0.28927 C -0.02151 -0.33517 0.01786 -0.45189 0.04652 -0.44864 C 0.11135 -0.44441 0.12499 -0.32459 0.12499 -0.21601 C 0.12655 -0.06023 0.04203 0.06968 -0.06071 0.08449 C -0.16482 0.09491 -0.25061 -0.07065 -0.2432 -0.18753 Z " pathEditMode="relative" rAng="0" ptsTypes="AAAAAAA" p14:bounceEnd="50000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6 -0.30734 -0.18734 -0.30001 C -0.13011 -0.28927 -0.1074 -0.21178 -0.05466 -0.28927 C -0.02151 -0.33517 0.01786 -0.45189 0.04652 -0.44864 C 0.11135 -0.44441 0.12499 -0.32459 0.12499 -0.21601 C 0.12655 -0.06023 0.04203 0.06968 -0.06071 0.08449 C -0.16482 0.09491 -0.25061 -0.07065 -0.2432 -0.18753 Z " pathEditMode="relative" rAng="0" ptsTypes="AAAAAAA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ЭКОНОМИКА ПРОДУКТА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766651-F784-4CCA-9A5C-63C8B869CD41}"/>
              </a:ext>
            </a:extLst>
          </p:cNvPr>
          <p:cNvGrpSpPr/>
          <p:nvPr/>
        </p:nvGrpSpPr>
        <p:grpSpPr>
          <a:xfrm>
            <a:off x="7936929" y="1743598"/>
            <a:ext cx="8704976" cy="5395756"/>
            <a:chOff x="7936929" y="1743598"/>
            <a:chExt cx="8704976" cy="53957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88FCE2-53C9-CE8C-D41D-097C9242C4DF}"/>
                </a:ext>
              </a:extLst>
            </p:cNvPr>
            <p:cNvSpPr/>
            <p:nvPr/>
          </p:nvSpPr>
          <p:spPr>
            <a:xfrm>
              <a:off x="7965831" y="1743598"/>
              <a:ext cx="8546123" cy="539575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2400" dirty="0">
                <a:solidFill>
                  <a:schemeClr val="bg1"/>
                </a:solidFill>
              </a:endParaRPr>
            </a:p>
          </p:txBody>
        </p:sp>
        <p:pic>
          <p:nvPicPr>
            <p:cNvPr id="4" name="Рисунок 5">
              <a:extLst>
                <a:ext uri="{FF2B5EF4-FFF2-40B4-BE49-F238E27FC236}">
                  <a16:creationId xmlns:a16="http://schemas.microsoft.com/office/drawing/2014/main" id="{3D587A37-DB6B-3B85-8E10-9F58E3D2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6929" y="2112875"/>
              <a:ext cx="8704976" cy="4674787"/>
            </a:xfrm>
            <a:prstGeom prst="rect">
              <a:avLst/>
            </a:prstGeom>
          </p:spPr>
        </p:pic>
      </p:grpSp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1930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65C2837-C22B-BE61-4899-05985D43244C}"/>
              </a:ext>
            </a:extLst>
          </p:cNvPr>
          <p:cNvSpPr txBox="1">
            <a:spLocks/>
          </p:cNvSpPr>
          <p:nvPr/>
        </p:nvSpPr>
        <p:spPr>
          <a:xfrm>
            <a:off x="942851" y="1408324"/>
            <a:ext cx="15638583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ЛОЯЛЬНОСТЬ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24C6AAB-951C-2A05-DFC3-E46B8A767952}"/>
              </a:ext>
            </a:extLst>
          </p:cNvPr>
          <p:cNvSpPr txBox="1">
            <a:spLocks/>
          </p:cNvSpPr>
          <p:nvPr/>
        </p:nvSpPr>
        <p:spPr>
          <a:xfrm>
            <a:off x="11092063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532" b="1" dirty="0">
                <a:solidFill>
                  <a:schemeClr val="bg1"/>
                </a:solidFill>
                <a:latin typeface="Montserrat" pitchFamily="2" charset="77"/>
              </a:rPr>
              <a:t>👉</a:t>
            </a: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A7F70DF-1106-14FF-4194-1681567E7432}"/>
              </a:ext>
            </a:extLst>
          </p:cNvPr>
          <p:cNvSpPr txBox="1">
            <a:spLocks/>
          </p:cNvSpPr>
          <p:nvPr/>
        </p:nvSpPr>
        <p:spPr>
          <a:xfrm>
            <a:off x="12400876" y="4315118"/>
            <a:ext cx="4180558" cy="4776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b="1" i="1" dirty="0">
                <a:solidFill>
                  <a:schemeClr val="bg1"/>
                </a:solidFill>
                <a:latin typeface="Montserrat" pitchFamily="2" charset="77"/>
              </a:rPr>
              <a:t>Оценка удовлетворенности клиентов (</a:t>
            </a:r>
            <a:r>
              <a:rPr lang="en" sz="2275" b="1" i="1" dirty="0">
                <a:solidFill>
                  <a:schemeClr val="bg1"/>
                </a:solidFill>
                <a:latin typeface="Montserrat" pitchFamily="2" charset="77"/>
              </a:rPr>
              <a:t>customer satisfaction score, CSAT) 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—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измеряет общий уровень недовольства пользователя по поводу определенного продукта или функции</a:t>
            </a:r>
          </a:p>
          <a:p>
            <a:pPr marL="0" indent="0">
              <a:buNone/>
            </a:pPr>
            <a:endParaRPr lang="ru-RU" sz="2275" b="1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D97DB04-8BBD-8848-2408-5C6EADD8F40B}"/>
              </a:ext>
            </a:extLst>
          </p:cNvPr>
          <p:cNvSpPr txBox="1">
            <a:spLocks/>
          </p:cNvSpPr>
          <p:nvPr/>
        </p:nvSpPr>
        <p:spPr>
          <a:xfrm>
            <a:off x="5182592" y="431512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RU" sz="8532" dirty="0">
                <a:solidFill>
                  <a:schemeClr val="bg1"/>
                </a:solidFill>
                <a:latin typeface="Montserrat Light" pitchFamily="2" charset="77"/>
              </a:rPr>
              <a:t>👉</a:t>
            </a:r>
          </a:p>
          <a:p>
            <a:pPr marL="0" indent="0">
              <a:buNone/>
            </a:pPr>
            <a:endParaRPr lang="en-RU" sz="853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2655AE8-E831-4FD9-62CF-5714679D45DA}"/>
              </a:ext>
            </a:extLst>
          </p:cNvPr>
          <p:cNvSpPr txBox="1">
            <a:spLocks/>
          </p:cNvSpPr>
          <p:nvPr/>
        </p:nvSpPr>
        <p:spPr>
          <a:xfrm>
            <a:off x="6350833" y="4315120"/>
            <a:ext cx="4463521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275" b="1" i="1" dirty="0">
                <a:solidFill>
                  <a:schemeClr val="bg1"/>
                </a:solidFill>
                <a:latin typeface="Montserrat" pitchFamily="2" charset="77"/>
              </a:rPr>
              <a:t>NPS (net promoter score) 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—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метрика уровня лояльности пользователей. Измеряется с помощью опросников, отражается в процентах. </a:t>
            </a:r>
            <a:r>
              <a:rPr lang="en" sz="2275" i="1" dirty="0">
                <a:solidFill>
                  <a:schemeClr val="bg1"/>
                </a:solidFill>
                <a:latin typeface="Montserrat" pitchFamily="2" charset="77"/>
              </a:rPr>
              <a:t>NPS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измеряет количество постоянных клиентов, которые могут порекомендовать продукт (промоутеры), и тех клиентов, которые его ненавидят.</a:t>
            </a:r>
          </a:p>
          <a:p>
            <a:pPr marL="0" indent="0">
              <a:buNone/>
            </a:pPr>
            <a:endParaRPr lang="en-US" sz="2275" b="1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8770B9-D388-86EC-2983-8CABB25DA293}"/>
              </a:ext>
            </a:extLst>
          </p:cNvPr>
          <p:cNvSpPr/>
          <p:nvPr/>
        </p:nvSpPr>
        <p:spPr>
          <a:xfrm>
            <a:off x="650632" y="4237891"/>
            <a:ext cx="3974123" cy="606669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B91FA3D6-9AE8-72D3-5B5A-5150C5AC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2" y="5361400"/>
            <a:ext cx="3927991" cy="3422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C25A124C-1C48-A68D-CA35-0383B517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4" y="4009889"/>
            <a:ext cx="4368056" cy="87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5838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F2871A-281B-4404-1802-FF71DA9ABF4D}"/>
              </a:ext>
            </a:extLst>
          </p:cNvPr>
          <p:cNvSpPr txBox="1"/>
          <p:nvPr/>
        </p:nvSpPr>
        <p:spPr>
          <a:xfrm>
            <a:off x="13348998" y="7339073"/>
            <a:ext cx="5098229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440" dirty="0"/>
              <a:t>🧐</a:t>
            </a:r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ВЫБРАТЬ?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00AFB-F2F2-3576-32AD-A93F2A471661}"/>
              </a:ext>
            </a:extLst>
          </p:cNvPr>
          <p:cNvSpPr txBox="1">
            <a:spLocks/>
          </p:cNvSpPr>
          <p:nvPr/>
        </p:nvSpPr>
        <p:spPr>
          <a:xfrm>
            <a:off x="2714313" y="2917603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какие метрики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806494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813766" y="1897653"/>
            <a:ext cx="656665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МЕТРИКИ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57399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Business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инвесторам)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Доля рынка (в объеме продаж)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новых покупателей</a:t>
            </a: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4131039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3391488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Margin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экономика</a:t>
            </a: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)</a:t>
            </a: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CAC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ARPU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LTV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6743279" y="4525295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6016787" y="5671389"/>
            <a:ext cx="3030016" cy="3201393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Loyalty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лояльность)</a:t>
            </a: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Retention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К-фактор</a:t>
            </a: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churn rate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NPS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средняя оценка приложения в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app store/google play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9702951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9067721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Другое</a:t>
            </a:r>
          </a:p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Value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ценность)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Прослушивание музыки больше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N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минут в день</a:t>
            </a: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N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поездок за Х дней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7782627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по группам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2663556" y="452529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1940403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Quality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качество)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% брака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жалоб</a:t>
            </a:r>
          </a:p>
          <a:p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отказы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724A7A-67C5-DBA0-EC35-5399E87B71DF}"/>
              </a:ext>
            </a:extLst>
          </p:cNvPr>
          <p:cNvCxnSpPr>
            <a:cxnSpLocks/>
          </p:cNvCxnSpPr>
          <p:nvPr/>
        </p:nvCxnSpPr>
        <p:spPr>
          <a:xfrm>
            <a:off x="15325305" y="453591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4E5E49E-EA3E-436B-BB28-6D9BCE280FE1}"/>
              </a:ext>
            </a:extLst>
          </p:cNvPr>
          <p:cNvSpPr txBox="1">
            <a:spLocks/>
          </p:cNvSpPr>
          <p:nvPr/>
        </p:nvSpPr>
        <p:spPr>
          <a:xfrm>
            <a:off x="14584566" y="5671757"/>
            <a:ext cx="3135256" cy="3753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Marketing (</a:t>
            </a:r>
            <a:r>
              <a:rPr lang="ru-RU" sz="2400" i="1" dirty="0">
                <a:solidFill>
                  <a:schemeClr val="bg1"/>
                </a:solidFill>
                <a:latin typeface="Montserrat Medium" pitchFamily="2" charset="77"/>
              </a:rPr>
              <a:t>маркетинг)</a:t>
            </a: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DAU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/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MAU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C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licks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C</a:t>
            </a:r>
            <a:r>
              <a:rPr lang="en" sz="1706" dirty="0" err="1">
                <a:solidFill>
                  <a:schemeClr val="bg1"/>
                </a:solidFill>
                <a:latin typeface="Montserrat Light" pitchFamily="2" charset="77"/>
              </a:rPr>
              <a:t>ost</a:t>
            </a: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installs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816241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65C2837-C22B-BE61-4899-05985D43244C}"/>
              </a:ext>
            </a:extLst>
          </p:cNvPr>
          <p:cNvSpPr txBox="1">
            <a:spLocks/>
          </p:cNvSpPr>
          <p:nvPr/>
        </p:nvSpPr>
        <p:spPr>
          <a:xfrm>
            <a:off x="942852" y="1408324"/>
            <a:ext cx="12017010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ВОПРОСЫ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900DA7-4AB3-5B4D-8A9F-ED833403FD36}"/>
              </a:ext>
            </a:extLst>
          </p:cNvPr>
          <p:cNvSpPr txBox="1">
            <a:spLocks/>
          </p:cNvSpPr>
          <p:nvPr/>
        </p:nvSpPr>
        <p:spPr>
          <a:xfrm>
            <a:off x="12427061" y="1657447"/>
            <a:ext cx="3135278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для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выбора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метрик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8A5761-43EC-0600-976F-01D45E9EA66C}"/>
              </a:ext>
            </a:extLst>
          </p:cNvPr>
          <p:cNvCxnSpPr>
            <a:cxnSpLocks/>
          </p:cNvCxnSpPr>
          <p:nvPr/>
        </p:nvCxnSpPr>
        <p:spPr>
          <a:xfrm flipH="1">
            <a:off x="-14868" y="5018143"/>
            <a:ext cx="17366823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14275091" y="5029812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D6B617E-6BF7-FA35-BA6C-5D406876403C}"/>
              </a:ext>
            </a:extLst>
          </p:cNvPr>
          <p:cNvSpPr/>
          <p:nvPr/>
        </p:nvSpPr>
        <p:spPr>
          <a:xfrm>
            <a:off x="13875012" y="4615952"/>
            <a:ext cx="800164" cy="800164"/>
          </a:xfrm>
          <a:prstGeom prst="ellipse">
            <a:avLst/>
          </a:prstGeom>
          <a:solidFill>
            <a:srgbClr val="FFCC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87495D-5DBE-E15E-226F-8B41EEB20083}"/>
              </a:ext>
            </a:extLst>
          </p:cNvPr>
          <p:cNvCxnSpPr>
            <a:cxnSpLocks/>
          </p:cNvCxnSpPr>
          <p:nvPr/>
        </p:nvCxnSpPr>
        <p:spPr>
          <a:xfrm>
            <a:off x="8668543" y="5029812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CA035A-1BBD-F2CE-9738-AF980B304FE1}"/>
              </a:ext>
            </a:extLst>
          </p:cNvPr>
          <p:cNvCxnSpPr>
            <a:cxnSpLocks/>
          </p:cNvCxnSpPr>
          <p:nvPr/>
        </p:nvCxnSpPr>
        <p:spPr>
          <a:xfrm>
            <a:off x="3061994" y="5029812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1354028" y="6353088"/>
            <a:ext cx="4044441" cy="762595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Дают ли эти показатели реальную картину успеха нашего продукта?</a:t>
            </a: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E3604E5-350E-37DA-CDB5-6442A934C979}"/>
              </a:ext>
            </a:extLst>
          </p:cNvPr>
          <p:cNvSpPr txBox="1">
            <a:spLocks/>
          </p:cNvSpPr>
          <p:nvPr/>
        </p:nvSpPr>
        <p:spPr>
          <a:xfrm>
            <a:off x="6928343" y="6353088"/>
            <a:ext cx="4044425" cy="762595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Влияют ли они на то, как мы относимся к продукту?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134143E-8389-9229-2730-B401DC058BC0}"/>
              </a:ext>
            </a:extLst>
          </p:cNvPr>
          <p:cNvSpPr txBox="1">
            <a:spLocks/>
          </p:cNvSpPr>
          <p:nvPr/>
        </p:nvSpPr>
        <p:spPr>
          <a:xfrm>
            <a:off x="12238867" y="6353088"/>
            <a:ext cx="4695108" cy="762595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Мотивируют ли они команду, которая создаёт продукт?</a:t>
            </a: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CF7F2C-A943-F69B-FB8D-0F594A770901}"/>
              </a:ext>
            </a:extLst>
          </p:cNvPr>
          <p:cNvSpPr/>
          <p:nvPr/>
        </p:nvSpPr>
        <p:spPr>
          <a:xfrm>
            <a:off x="8268463" y="4615952"/>
            <a:ext cx="800164" cy="800164"/>
          </a:xfrm>
          <a:prstGeom prst="ellipse">
            <a:avLst/>
          </a:prstGeom>
          <a:solidFill>
            <a:srgbClr val="FFCC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F64DBD-2701-C787-4CAE-8D35FC6B1FB1}"/>
              </a:ext>
            </a:extLst>
          </p:cNvPr>
          <p:cNvSpPr/>
          <p:nvPr/>
        </p:nvSpPr>
        <p:spPr>
          <a:xfrm>
            <a:off x="2661914" y="4615952"/>
            <a:ext cx="800164" cy="800164"/>
          </a:xfrm>
          <a:prstGeom prst="ellipse">
            <a:avLst/>
          </a:prstGeom>
          <a:solidFill>
            <a:srgbClr val="FFCC00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</p:spTree>
    <p:extLst>
      <p:ext uri="{BB962C8B-B14F-4D97-AF65-F5344CB8AC3E}">
        <p14:creationId xmlns:p14="http://schemas.microsoft.com/office/powerpoint/2010/main" val="21904375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C32F68E-3C80-1AD4-B05B-8E977CE75B0D}"/>
              </a:ext>
            </a:extLst>
          </p:cNvPr>
          <p:cNvSpPr/>
          <p:nvPr/>
        </p:nvSpPr>
        <p:spPr>
          <a:xfrm>
            <a:off x="5134972" y="5322723"/>
            <a:ext cx="1359142" cy="1359142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AB53C8-18DF-A6AF-5F32-35DDE71EC139}"/>
              </a:ext>
            </a:extLst>
          </p:cNvPr>
          <p:cNvSpPr/>
          <p:nvPr/>
        </p:nvSpPr>
        <p:spPr>
          <a:xfrm>
            <a:off x="5814542" y="3253886"/>
            <a:ext cx="5752702" cy="5752702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C1FE0C-B572-4B08-0A21-771845D9A744}"/>
              </a:ext>
            </a:extLst>
          </p:cNvPr>
          <p:cNvSpPr/>
          <p:nvPr/>
        </p:nvSpPr>
        <p:spPr>
          <a:xfrm>
            <a:off x="7933476" y="2692292"/>
            <a:ext cx="1359142" cy="1359142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205B6-BEE9-050C-7AA0-CA1924FD36D5}"/>
              </a:ext>
            </a:extLst>
          </p:cNvPr>
          <p:cNvSpPr txBox="1"/>
          <p:nvPr/>
        </p:nvSpPr>
        <p:spPr>
          <a:xfrm>
            <a:off x="8044468" y="2851615"/>
            <a:ext cx="13591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8000" dirty="0">
                <a:effectLst/>
                <a:latin typeface=".Apple Color Emoji UI"/>
              </a:rPr>
              <a:t>🤔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CD8D42-6470-854A-05A7-065113DF862C}"/>
              </a:ext>
            </a:extLst>
          </p:cNvPr>
          <p:cNvSpPr/>
          <p:nvPr/>
        </p:nvSpPr>
        <p:spPr>
          <a:xfrm>
            <a:off x="10052345" y="6998677"/>
            <a:ext cx="1789432" cy="1789431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06C2D-9FB9-4E59-D52F-7F3C2840CB94}"/>
              </a:ext>
            </a:extLst>
          </p:cNvPr>
          <p:cNvSpPr txBox="1"/>
          <p:nvPr/>
        </p:nvSpPr>
        <p:spPr>
          <a:xfrm>
            <a:off x="10358183" y="7394233"/>
            <a:ext cx="13591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8000" dirty="0">
                <a:effectLst/>
                <a:latin typeface=".Apple Color Emoji UI"/>
              </a:rPr>
              <a:t>📃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E04F57-8302-50B4-FEE9-AE9FFD83805A}"/>
              </a:ext>
            </a:extLst>
          </p:cNvPr>
          <p:cNvSpPr/>
          <p:nvPr/>
        </p:nvSpPr>
        <p:spPr>
          <a:xfrm>
            <a:off x="5814542" y="7237543"/>
            <a:ext cx="1376640" cy="1376639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C6291-E614-7086-5633-FA895F6CABC2}"/>
              </a:ext>
            </a:extLst>
          </p:cNvPr>
          <p:cNvSpPr txBox="1"/>
          <p:nvPr/>
        </p:nvSpPr>
        <p:spPr>
          <a:xfrm>
            <a:off x="5861937" y="7453330"/>
            <a:ext cx="1359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8000" dirty="0">
                <a:effectLst/>
                <a:latin typeface=".Apple Color Emoji UI"/>
              </a:rPr>
              <a:t>🥺</a:t>
            </a:r>
          </a:p>
          <a:p>
            <a:r>
              <a:rPr lang="ru-RU" sz="8000" dirty="0">
                <a:effectLst/>
                <a:latin typeface=".Apple Color Emoji UI"/>
              </a:rPr>
              <a:t>	</a:t>
            </a:r>
            <a:endParaRPr lang="en-RU" sz="8000" dirty="0">
              <a:effectLst/>
              <a:latin typeface=".Apple Color Emoji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24FB8-3D5D-6A2A-B1F7-FF3BDB0936BB}"/>
              </a:ext>
            </a:extLst>
          </p:cNvPr>
          <p:cNvSpPr txBox="1">
            <a:spLocks/>
          </p:cNvSpPr>
          <p:nvPr/>
        </p:nvSpPr>
        <p:spPr>
          <a:xfrm>
            <a:off x="6396415" y="5375124"/>
            <a:ext cx="4461848" cy="23257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  <a:latin typeface="Montserrat Light" pitchFamily="2" charset="77"/>
              </a:rPr>
              <a:t>Документируй каждый свой шаг</a:t>
            </a:r>
          </a:p>
          <a:p>
            <a:pPr marL="0" indent="0" algn="ctr">
              <a:buNone/>
            </a:pPr>
            <a:endParaRPr lang="ru-RU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75DFEF4-3942-FB84-ED02-1E2B981B6203}"/>
              </a:ext>
            </a:extLst>
          </p:cNvPr>
          <p:cNvSpPr txBox="1">
            <a:spLocks/>
          </p:cNvSpPr>
          <p:nvPr/>
        </p:nvSpPr>
        <p:spPr>
          <a:xfrm>
            <a:off x="2865255" y="7599084"/>
            <a:ext cx="3531160" cy="1227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Менеджеры и аналитики в команде меняются </a:t>
            </a:r>
            <a:endParaRPr lang="en-US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E763408-7D6D-85F2-2C9C-3D901FA8FE6B}"/>
              </a:ext>
            </a:extLst>
          </p:cNvPr>
          <p:cNvSpPr txBox="1">
            <a:spLocks/>
          </p:cNvSpPr>
          <p:nvPr/>
        </p:nvSpPr>
        <p:spPr>
          <a:xfrm>
            <a:off x="6381900" y="1645506"/>
            <a:ext cx="4617986" cy="1605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Может возникнуть ситуация, когда кто-то уйдет, а новые члены команды не смогут разобраться, как она считается и почему появилась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C1E4966-5714-C07E-5E35-F8DE444FEBCE}"/>
              </a:ext>
            </a:extLst>
          </p:cNvPr>
          <p:cNvSpPr txBox="1">
            <a:spLocks/>
          </p:cNvSpPr>
          <p:nvPr/>
        </p:nvSpPr>
        <p:spPr>
          <a:xfrm>
            <a:off x="11614639" y="7327722"/>
            <a:ext cx="4617986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6" dirty="0" err="1">
                <a:solidFill>
                  <a:schemeClr val="bg1"/>
                </a:solidFill>
                <a:latin typeface="Montserrat Light" pitchFamily="2" charset="77"/>
              </a:rPr>
              <a:t>В</a:t>
            </a:r>
            <a:r>
              <a:rPr lang="ru-RU" sz="1706" dirty="0" err="1">
                <a:solidFill>
                  <a:schemeClr val="bg1"/>
                </a:solidFill>
                <a:latin typeface="Montserrat Light" pitchFamily="2" charset="77"/>
              </a:rPr>
              <a:t>сегда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в компаниях принято описывать подход, который используется для подсчета какой-то метрики, если он не тривиален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CB0F3-9DF6-FCEF-3CFE-F88EC95CF535}"/>
              </a:ext>
            </a:extLst>
          </p:cNvPr>
          <p:cNvSpPr txBox="1"/>
          <p:nvPr/>
        </p:nvSpPr>
        <p:spPr>
          <a:xfrm>
            <a:off x="8015845" y="6417813"/>
            <a:ext cx="14799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9600" dirty="0">
                <a:effectLst/>
                <a:latin typeface=".Apple Color Emoji UI"/>
              </a:rPr>
              <a:t>🦶🏻</a:t>
            </a:r>
          </a:p>
        </p:txBody>
      </p:sp>
    </p:spTree>
    <p:extLst>
      <p:ext uri="{BB962C8B-B14F-4D97-AF65-F5344CB8AC3E}">
        <p14:creationId xmlns:p14="http://schemas.microsoft.com/office/powerpoint/2010/main" val="6973365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СПАСИБО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F30D590-5BF1-98BD-1CFB-4B06D130AA3D}"/>
              </a:ext>
            </a:extLst>
          </p:cNvPr>
          <p:cNvSpPr txBox="1">
            <a:spLocks/>
          </p:cNvSpPr>
          <p:nvPr/>
        </p:nvSpPr>
        <p:spPr>
          <a:xfrm>
            <a:off x="10158754" y="6777010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i="1" dirty="0">
                <a:solidFill>
                  <a:schemeClr val="bg1"/>
                </a:solidFill>
                <a:latin typeface="Montserrat Light" pitchFamily="2" charset="77"/>
              </a:rPr>
              <a:t>Churn-rate</a:t>
            </a:r>
            <a:endParaRPr lang="en-RU" sz="2000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1E09F-AD44-BA0B-208B-71F5E0DBA739}"/>
              </a:ext>
            </a:extLst>
          </p:cNvPr>
          <p:cNvSpPr txBox="1"/>
          <p:nvPr/>
        </p:nvSpPr>
        <p:spPr>
          <a:xfrm rot="10800000">
            <a:off x="12440493" y="6671140"/>
            <a:ext cx="3140849" cy="337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1330" dirty="0"/>
              <a:t>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B8D7C-5050-A381-6D0B-55DE4F703C3D}"/>
              </a:ext>
            </a:extLst>
          </p:cNvPr>
          <p:cNvSpPr txBox="1"/>
          <p:nvPr/>
        </p:nvSpPr>
        <p:spPr>
          <a:xfrm>
            <a:off x="11373045" y="6827383"/>
            <a:ext cx="1717584" cy="206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2798" dirty="0">
                <a:latin typeface=".Apple Color Emoji UI"/>
              </a:rPr>
              <a:t>🪄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E8DDD-C351-733A-FA15-29FCE442F32D}"/>
              </a:ext>
            </a:extLst>
          </p:cNvPr>
          <p:cNvSpPr txBox="1">
            <a:spLocks/>
          </p:cNvSpPr>
          <p:nvPr/>
        </p:nvSpPr>
        <p:spPr>
          <a:xfrm>
            <a:off x="5150361" y="4992382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что не </a:t>
            </a:r>
            <a:r>
              <a:rPr lang="ru-RU" sz="6257" b="1" i="1" dirty="0" err="1">
                <a:solidFill>
                  <a:schemeClr val="bg1"/>
                </a:solidFill>
                <a:latin typeface="Montserrat Light" pitchFamily="2" charset="77"/>
              </a:rPr>
              <a:t>чернулись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6620382-8E2C-DB7D-1CE1-7CB620E8ADA8}"/>
              </a:ext>
            </a:extLst>
          </p:cNvPr>
          <p:cNvSpPr txBox="1">
            <a:spLocks/>
          </p:cNvSpPr>
          <p:nvPr/>
        </p:nvSpPr>
        <p:spPr>
          <a:xfrm>
            <a:off x="588306" y="8594380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по всем вопросам:</a:t>
            </a:r>
          </a:p>
          <a:p>
            <a:pPr marL="0" indent="0">
              <a:buNone/>
            </a:pPr>
            <a:r>
              <a:rPr lang="en-GB" sz="1991" dirty="0" err="1">
                <a:solidFill>
                  <a:schemeClr val="bg1"/>
                </a:solidFill>
                <a:latin typeface="Montserrat Light" pitchFamily="2" charset="77"/>
              </a:rPr>
              <a:t>tg</a:t>
            </a:r>
            <a:r>
              <a:rPr lang="en-GB" sz="1991" dirty="0">
                <a:solidFill>
                  <a:schemeClr val="bg1"/>
                </a:solidFill>
                <a:latin typeface="Montserrat Light" pitchFamily="2" charset="77"/>
              </a:rPr>
              <a:t>: @</a:t>
            </a:r>
            <a:r>
              <a:rPr lang="en-US" sz="1991" dirty="0" err="1">
                <a:solidFill>
                  <a:schemeClr val="bg1"/>
                </a:solidFill>
                <a:latin typeface="Montserrat Light" pitchFamily="2" charset="77"/>
              </a:rPr>
              <a:t>koch_kir</a:t>
            </a: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23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026 -0.12755 C 0.16927 -0.12755 0.22526 -0.07153 0.22526 -0.00255 C 0.22526 0.06643 0.16927 0.12245 0.10026 0.12245 C 0.03125 0.12245 -0.02474 0.06643 -0.02474 -0.00255 C -0.02474 -0.07153 0.03125 -0.12755 0.10026 -0.12755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65C2837-C22B-BE61-4899-05985D43244C}"/>
              </a:ext>
            </a:extLst>
          </p:cNvPr>
          <p:cNvSpPr txBox="1">
            <a:spLocks/>
          </p:cNvSpPr>
          <p:nvPr/>
        </p:nvSpPr>
        <p:spPr>
          <a:xfrm>
            <a:off x="1040534" y="3409030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dirty="0">
                <a:solidFill>
                  <a:schemeClr val="bg1"/>
                </a:solidFill>
                <a:latin typeface="Montserrat" pitchFamily="2" charset="77"/>
              </a:rPr>
              <a:t>1</a:t>
            </a: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8A5761-43EC-0600-976F-01D45E9EA66C}"/>
              </a:ext>
            </a:extLst>
          </p:cNvPr>
          <p:cNvCxnSpPr>
            <a:cxnSpLocks/>
          </p:cNvCxnSpPr>
          <p:nvPr/>
        </p:nvCxnSpPr>
        <p:spPr>
          <a:xfrm flipH="1">
            <a:off x="2482633" y="2344423"/>
            <a:ext cx="1144630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D235C-CE2D-B7D9-7B22-8CA035FC79D8}"/>
              </a:ext>
            </a:extLst>
          </p:cNvPr>
          <p:cNvCxnSpPr>
            <a:cxnSpLocks/>
          </p:cNvCxnSpPr>
          <p:nvPr/>
        </p:nvCxnSpPr>
        <p:spPr>
          <a:xfrm>
            <a:off x="2482633" y="2344424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412D7C-CF65-A81B-0AD9-92AAED2F90CC}"/>
              </a:ext>
            </a:extLst>
          </p:cNvPr>
          <p:cNvCxnSpPr>
            <a:cxnSpLocks/>
          </p:cNvCxnSpPr>
          <p:nvPr/>
        </p:nvCxnSpPr>
        <p:spPr>
          <a:xfrm>
            <a:off x="13909234" y="2344424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900DA7-4AB3-5B4D-8A9F-ED833403FD36}"/>
              </a:ext>
            </a:extLst>
          </p:cNvPr>
          <p:cNvSpPr txBox="1">
            <a:spLocks/>
          </p:cNvSpPr>
          <p:nvPr/>
        </p:nvSpPr>
        <p:spPr>
          <a:xfrm>
            <a:off x="1929655" y="3521916"/>
            <a:ext cx="3135278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По направлению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E0EF8-E598-20A3-0E5E-0537D34CCE6B}"/>
              </a:ext>
            </a:extLst>
          </p:cNvPr>
          <p:cNvGrpSpPr/>
          <p:nvPr/>
        </p:nvGrpSpPr>
        <p:grpSpPr>
          <a:xfrm>
            <a:off x="4882473" y="1293936"/>
            <a:ext cx="6470227" cy="2057370"/>
            <a:chOff x="3574262" y="909947"/>
            <a:chExt cx="4550119" cy="1446824"/>
          </a:xfrm>
          <a:solidFill>
            <a:srgbClr val="5C798C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950A70-A492-7DF0-D547-26EBDE606307}"/>
                </a:ext>
              </a:extLst>
            </p:cNvPr>
            <p:cNvSpPr/>
            <p:nvPr/>
          </p:nvSpPr>
          <p:spPr>
            <a:xfrm>
              <a:off x="3574262" y="909947"/>
              <a:ext cx="4550119" cy="1391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6" name="Text Placeholder 1">
              <a:extLst>
                <a:ext uri="{FF2B5EF4-FFF2-40B4-BE49-F238E27FC236}">
                  <a16:creationId xmlns:a16="http://schemas.microsoft.com/office/drawing/2014/main" id="{9ABDF2E8-D585-1614-FF7D-CD3D1504CE0A}"/>
                </a:ext>
              </a:extLst>
            </p:cNvPr>
            <p:cNvSpPr txBox="1">
              <a:spLocks/>
            </p:cNvSpPr>
            <p:nvPr/>
          </p:nvSpPr>
          <p:spPr>
            <a:xfrm>
              <a:off x="4585393" y="1324621"/>
              <a:ext cx="2640235" cy="648139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5688" b="1" dirty="0">
                  <a:solidFill>
                    <a:schemeClr val="bg1"/>
                  </a:solidFill>
                  <a:latin typeface="Montserrat" pitchFamily="2" charset="77"/>
                </a:rPr>
                <a:t>метрики</a:t>
              </a:r>
              <a:endParaRPr lang="en-RU" sz="2844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72DF726E-3F3A-AC0D-D761-6ACD0D865D6F}"/>
                </a:ext>
              </a:extLst>
            </p:cNvPr>
            <p:cNvSpPr txBox="1">
              <a:spLocks/>
            </p:cNvSpPr>
            <p:nvPr/>
          </p:nvSpPr>
          <p:spPr>
            <a:xfrm>
              <a:off x="4809962" y="1046258"/>
              <a:ext cx="2284519" cy="476977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ru-RU" sz="3413" i="1" dirty="0">
                  <a:solidFill>
                    <a:schemeClr val="bg1"/>
                  </a:solidFill>
                  <a:latin typeface="Montserrat Light" pitchFamily="2" charset="77"/>
                </a:rPr>
                <a:t>какие</a:t>
              </a:r>
              <a:endParaRPr lang="en-RU" sz="3413" i="1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9" name="Text Placeholder 1">
              <a:extLst>
                <a:ext uri="{FF2B5EF4-FFF2-40B4-BE49-F238E27FC236}">
                  <a16:creationId xmlns:a16="http://schemas.microsoft.com/office/drawing/2014/main" id="{34236F2E-171F-7C49-A2AF-FE04A47DC4A2}"/>
                </a:ext>
              </a:extLst>
            </p:cNvPr>
            <p:cNvSpPr txBox="1">
              <a:spLocks/>
            </p:cNvSpPr>
            <p:nvPr/>
          </p:nvSpPr>
          <p:spPr>
            <a:xfrm>
              <a:off x="4812161" y="1879794"/>
              <a:ext cx="2284519" cy="476977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ru-RU" sz="2560" i="1" dirty="0">
                  <a:solidFill>
                    <a:schemeClr val="bg1"/>
                  </a:solidFill>
                  <a:latin typeface="Montserrat Light" pitchFamily="2" charset="77"/>
                </a:rPr>
                <a:t>бывают?</a:t>
              </a:r>
              <a:endParaRPr lang="en-RU" sz="2560" i="1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E888ECA7-81D7-1347-5DC9-ADB34C27FAB6}"/>
              </a:ext>
            </a:extLst>
          </p:cNvPr>
          <p:cNvSpPr txBox="1">
            <a:spLocks/>
          </p:cNvSpPr>
          <p:nvPr/>
        </p:nvSpPr>
        <p:spPr>
          <a:xfrm>
            <a:off x="11988200" y="343161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dirty="0">
                <a:solidFill>
                  <a:schemeClr val="bg1"/>
                </a:solidFill>
                <a:latin typeface="Montserrat" pitchFamily="2" charset="77"/>
              </a:rPr>
              <a:t>2</a:t>
            </a: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3247501-44CF-230D-0E2B-918DA933D927}"/>
              </a:ext>
            </a:extLst>
          </p:cNvPr>
          <p:cNvSpPr txBox="1">
            <a:spLocks/>
          </p:cNvSpPr>
          <p:nvPr/>
        </p:nvSpPr>
        <p:spPr>
          <a:xfrm>
            <a:off x="13161279" y="3544497"/>
            <a:ext cx="3135278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По цели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6EF75413-FE17-DF36-8A21-A6E3A06A3819}"/>
              </a:ext>
            </a:extLst>
          </p:cNvPr>
          <p:cNvSpPr txBox="1">
            <a:spLocks/>
          </p:cNvSpPr>
          <p:nvPr/>
        </p:nvSpPr>
        <p:spPr>
          <a:xfrm>
            <a:off x="11988200" y="4876007"/>
            <a:ext cx="430835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706" i="1" dirty="0">
                <a:solidFill>
                  <a:schemeClr val="bg1"/>
                </a:solidFill>
              </a:rPr>
              <a:t>Привлечение</a:t>
            </a:r>
          </a:p>
          <a:p>
            <a:r>
              <a:rPr lang="ru-RU" sz="1706" i="1" dirty="0">
                <a:solidFill>
                  <a:schemeClr val="bg1"/>
                </a:solidFill>
              </a:rPr>
              <a:t>Удержание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7549D79-A330-1C32-F528-223D391ADA15}"/>
              </a:ext>
            </a:extLst>
          </p:cNvPr>
          <p:cNvCxnSpPr>
            <a:cxnSpLocks/>
          </p:cNvCxnSpPr>
          <p:nvPr/>
        </p:nvCxnSpPr>
        <p:spPr>
          <a:xfrm>
            <a:off x="8177592" y="3431611"/>
            <a:ext cx="0" cy="320424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54E6DCCF-308C-ABEA-4F81-3FC492D4A437}"/>
              </a:ext>
            </a:extLst>
          </p:cNvPr>
          <p:cNvSpPr txBox="1">
            <a:spLocks/>
          </p:cNvSpPr>
          <p:nvPr/>
        </p:nvSpPr>
        <p:spPr>
          <a:xfrm>
            <a:off x="6320291" y="6729041"/>
            <a:ext cx="103110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dirty="0">
                <a:solidFill>
                  <a:schemeClr val="bg1"/>
                </a:solidFill>
                <a:latin typeface="Montserrat" pitchFamily="2" charset="77"/>
              </a:rPr>
              <a:t>3</a:t>
            </a: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137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2A9E0904-2F30-7534-07A8-25F4E6D96C5E}"/>
              </a:ext>
            </a:extLst>
          </p:cNvPr>
          <p:cNvSpPr txBox="1">
            <a:spLocks/>
          </p:cNvSpPr>
          <p:nvPr/>
        </p:nvSpPr>
        <p:spPr>
          <a:xfrm>
            <a:off x="7493369" y="6841927"/>
            <a:ext cx="385932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По скорости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EE361DC6-38B1-CB01-BDCE-427E3AF41A21}"/>
              </a:ext>
            </a:extLst>
          </p:cNvPr>
          <p:cNvSpPr txBox="1">
            <a:spLocks/>
          </p:cNvSpPr>
          <p:nvPr/>
        </p:nvSpPr>
        <p:spPr>
          <a:xfrm>
            <a:off x="6320291" y="8173437"/>
            <a:ext cx="430835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6" i="1" dirty="0" err="1">
                <a:solidFill>
                  <a:schemeClr val="bg1"/>
                </a:solidFill>
              </a:rPr>
              <a:t>Reat</a:t>
            </a:r>
            <a:r>
              <a:rPr lang="en-GB" sz="1706" i="1" dirty="0">
                <a:solidFill>
                  <a:schemeClr val="bg1"/>
                </a:solidFill>
              </a:rPr>
              <a:t>-time</a:t>
            </a:r>
            <a:endParaRPr lang="ru-RU" sz="1706" i="1" dirty="0">
              <a:solidFill>
                <a:schemeClr val="bg1"/>
              </a:solidFill>
            </a:endParaRPr>
          </a:p>
          <a:p>
            <a:r>
              <a:rPr lang="ru-RU" sz="1706" i="1" dirty="0">
                <a:solidFill>
                  <a:schemeClr val="bg1"/>
                </a:solidFill>
              </a:rPr>
              <a:t>Раз в месяц/квартал/год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F332A2-B790-94E7-9B12-92F15EB1BF67}"/>
              </a:ext>
            </a:extLst>
          </p:cNvPr>
          <p:cNvSpPr txBox="1">
            <a:spLocks/>
          </p:cNvSpPr>
          <p:nvPr/>
        </p:nvSpPr>
        <p:spPr>
          <a:xfrm>
            <a:off x="1178351" y="4732390"/>
            <a:ext cx="4308356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ru-RU" sz="1706" i="1" dirty="0">
                <a:solidFill>
                  <a:schemeClr val="bg1"/>
                </a:solidFill>
              </a:rPr>
              <a:t>Маркетинговые</a:t>
            </a:r>
          </a:p>
          <a:p>
            <a:pPr marL="342900" indent="-342900"/>
            <a:r>
              <a:rPr lang="ru-RU" sz="1706" i="1" dirty="0">
                <a:solidFill>
                  <a:schemeClr val="bg1"/>
                </a:solidFill>
              </a:rPr>
              <a:t>Продуктовые</a:t>
            </a:r>
          </a:p>
          <a:p>
            <a:pPr marL="342900" indent="-342900"/>
            <a:r>
              <a:rPr lang="ru-RU" sz="1706" i="1" dirty="0">
                <a:solidFill>
                  <a:schemeClr val="bg1"/>
                </a:solidFill>
              </a:rPr>
              <a:t>Бизнес-метрики</a:t>
            </a:r>
          </a:p>
        </p:txBody>
      </p:sp>
    </p:spTree>
    <p:extLst>
      <p:ext uri="{BB962C8B-B14F-4D97-AF65-F5344CB8AC3E}">
        <p14:creationId xmlns:p14="http://schemas.microsoft.com/office/powerpoint/2010/main" val="4433854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9D2D07-D854-1EE4-7388-A4D1224E0580}"/>
              </a:ext>
            </a:extLst>
          </p:cNvPr>
          <p:cNvCxnSpPr>
            <a:cxnSpLocks/>
          </p:cNvCxnSpPr>
          <p:nvPr/>
        </p:nvCxnSpPr>
        <p:spPr>
          <a:xfrm>
            <a:off x="12397742" y="-1"/>
            <a:ext cx="0" cy="9752013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6A273-F7DF-BEA2-269F-2813A3B463E2}"/>
              </a:ext>
            </a:extLst>
          </p:cNvPr>
          <p:cNvSpPr/>
          <p:nvPr/>
        </p:nvSpPr>
        <p:spPr>
          <a:xfrm>
            <a:off x="11778075" y="0"/>
            <a:ext cx="1151429" cy="5418524"/>
          </a:xfrm>
          <a:prstGeom prst="rect">
            <a:avLst/>
          </a:prstGeom>
          <a:solidFill>
            <a:srgbClr val="5C7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D050211-DF05-D6A3-2F5C-836DCE4A3184}"/>
              </a:ext>
            </a:extLst>
          </p:cNvPr>
          <p:cNvSpPr txBox="1">
            <a:spLocks/>
          </p:cNvSpPr>
          <p:nvPr/>
        </p:nvSpPr>
        <p:spPr>
          <a:xfrm>
            <a:off x="6362950" y="315002"/>
            <a:ext cx="5360306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в чем разница между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25F8AA-A2EB-865B-0853-F6B4ED439035}"/>
              </a:ext>
            </a:extLst>
          </p:cNvPr>
          <p:cNvCxnSpPr>
            <a:cxnSpLocks/>
          </p:cNvCxnSpPr>
          <p:nvPr/>
        </p:nvCxnSpPr>
        <p:spPr>
          <a:xfrm>
            <a:off x="3944537" y="-1"/>
            <a:ext cx="0" cy="9752013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766D345-C056-4F08-B769-BE1A1BB82FB5}"/>
              </a:ext>
            </a:extLst>
          </p:cNvPr>
          <p:cNvSpPr/>
          <p:nvPr/>
        </p:nvSpPr>
        <p:spPr>
          <a:xfrm>
            <a:off x="3421129" y="-1"/>
            <a:ext cx="1151429" cy="5418525"/>
          </a:xfrm>
          <a:prstGeom prst="rect">
            <a:avLst/>
          </a:prstGeom>
          <a:solidFill>
            <a:srgbClr val="5C7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7" name="Объект 1">
            <a:extLst>
              <a:ext uri="{FF2B5EF4-FFF2-40B4-BE49-F238E27FC236}">
                <a16:creationId xmlns:a16="http://schemas.microsoft.com/office/drawing/2014/main" id="{903E36E5-9AA8-2D00-68E3-C641ED366DFC}"/>
              </a:ext>
            </a:extLst>
          </p:cNvPr>
          <p:cNvSpPr txBox="1">
            <a:spLocks/>
          </p:cNvSpPr>
          <p:nvPr/>
        </p:nvSpPr>
        <p:spPr>
          <a:xfrm>
            <a:off x="489396" y="769824"/>
            <a:ext cx="13113847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МЕТРИКАМИ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D719C4-7DD0-8368-11C9-49B6345AA2A6}"/>
              </a:ext>
            </a:extLst>
          </p:cNvPr>
          <p:cNvGrpSpPr/>
          <p:nvPr/>
        </p:nvGrpSpPr>
        <p:grpSpPr>
          <a:xfrm>
            <a:off x="11986387" y="5724736"/>
            <a:ext cx="4893659" cy="852253"/>
            <a:chOff x="7244643" y="1479332"/>
            <a:chExt cx="3441414" cy="5993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68032C-965E-AFD0-D2CC-669CF0AA94D5}"/>
                </a:ext>
              </a:extLst>
            </p:cNvPr>
            <p:cNvSpPr/>
            <p:nvPr/>
          </p:nvSpPr>
          <p:spPr>
            <a:xfrm>
              <a:off x="7244643" y="1479332"/>
              <a:ext cx="562707" cy="562707"/>
            </a:xfrm>
            <a:prstGeom prst="ellipse">
              <a:avLst/>
            </a:prstGeom>
            <a:solidFill>
              <a:srgbClr val="5C798C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BC53021B-8D31-2B50-451F-2F906439A629}"/>
                </a:ext>
              </a:extLst>
            </p:cNvPr>
            <p:cNvSpPr txBox="1">
              <a:spLocks/>
            </p:cNvSpPr>
            <p:nvPr/>
          </p:nvSpPr>
          <p:spPr>
            <a:xfrm>
              <a:off x="7964293" y="1515962"/>
              <a:ext cx="2721764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Как много времени пользователь проводит с продуктом? 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875756FD-20FC-4E33-8D3E-248B9DFC958E}"/>
              </a:ext>
            </a:extLst>
          </p:cNvPr>
          <p:cNvSpPr/>
          <p:nvPr/>
        </p:nvSpPr>
        <p:spPr>
          <a:xfrm>
            <a:off x="3533182" y="5724736"/>
            <a:ext cx="800164" cy="800164"/>
          </a:xfrm>
          <a:prstGeom prst="ellipse">
            <a:avLst/>
          </a:prstGeom>
          <a:solidFill>
            <a:srgbClr val="5C798C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C9BF13FF-95EF-AD35-E26C-DEABE4C04899}"/>
              </a:ext>
            </a:extLst>
          </p:cNvPr>
          <p:cNvSpPr txBox="1">
            <a:spLocks/>
          </p:cNvSpPr>
          <p:nvPr/>
        </p:nvSpPr>
        <p:spPr>
          <a:xfrm>
            <a:off x="-274014" y="5937284"/>
            <a:ext cx="3610379" cy="80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Растут ли доходы?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32EB7-979E-8FF6-3133-BD6D58145FBF}"/>
              </a:ext>
            </a:extLst>
          </p:cNvPr>
          <p:cNvGrpSpPr/>
          <p:nvPr/>
        </p:nvGrpSpPr>
        <p:grpSpPr>
          <a:xfrm>
            <a:off x="11986387" y="7076843"/>
            <a:ext cx="4893659" cy="908479"/>
            <a:chOff x="7244643" y="2610045"/>
            <a:chExt cx="3441414" cy="63887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E7FA3D-B6B5-D7BD-C484-7A198E5E30BD}"/>
                </a:ext>
              </a:extLst>
            </p:cNvPr>
            <p:cNvSpPr/>
            <p:nvPr/>
          </p:nvSpPr>
          <p:spPr>
            <a:xfrm>
              <a:off x="7244643" y="2610045"/>
              <a:ext cx="562707" cy="562707"/>
            </a:xfrm>
            <a:prstGeom prst="ellipse">
              <a:avLst/>
            </a:prstGeom>
            <a:solidFill>
              <a:srgbClr val="5C798C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24862D1B-A356-23CC-361C-9F9CBB763C33}"/>
                </a:ext>
              </a:extLst>
            </p:cNvPr>
            <p:cNvSpPr txBox="1">
              <a:spLocks/>
            </p:cNvSpPr>
            <p:nvPr/>
          </p:nvSpPr>
          <p:spPr>
            <a:xfrm>
              <a:off x="7964293" y="2686216"/>
              <a:ext cx="2721764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Сколько денег в среднем тратит</a:t>
              </a:r>
              <a:r>
                <a:rPr lang="en-US" sz="1706" dirty="0">
                  <a:solidFill>
                    <a:schemeClr val="bg1"/>
                  </a:solidFill>
                  <a:latin typeface="Montserrat Light" pitchFamily="2" charset="77"/>
                </a:rPr>
                <a:t> </a:t>
              </a: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клиент? 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515B217-3071-4924-D6F2-C206F829F2C1}"/>
              </a:ext>
            </a:extLst>
          </p:cNvPr>
          <p:cNvSpPr/>
          <p:nvPr/>
        </p:nvSpPr>
        <p:spPr>
          <a:xfrm>
            <a:off x="3533182" y="7076849"/>
            <a:ext cx="800164" cy="800164"/>
          </a:xfrm>
          <a:prstGeom prst="ellipse">
            <a:avLst/>
          </a:prstGeom>
          <a:solidFill>
            <a:srgbClr val="5C798C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A081BE66-E2EC-F403-72C0-BD741C115554}"/>
              </a:ext>
            </a:extLst>
          </p:cNvPr>
          <p:cNvSpPr txBox="1">
            <a:spLocks/>
          </p:cNvSpPr>
          <p:nvPr/>
        </p:nvSpPr>
        <p:spPr>
          <a:xfrm>
            <a:off x="-533958" y="7174529"/>
            <a:ext cx="3870323" cy="800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Как изменяется активная аудитория?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AE529-AA41-5FFC-73EC-C50A93859059}"/>
              </a:ext>
            </a:extLst>
          </p:cNvPr>
          <p:cNvGrpSpPr/>
          <p:nvPr/>
        </p:nvGrpSpPr>
        <p:grpSpPr>
          <a:xfrm>
            <a:off x="11986388" y="8370383"/>
            <a:ext cx="5427801" cy="844060"/>
            <a:chOff x="7244643" y="3740758"/>
            <a:chExt cx="3817044" cy="59357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80A8B8-D800-3CD6-4E02-F74B8EEC87C4}"/>
                </a:ext>
              </a:extLst>
            </p:cNvPr>
            <p:cNvSpPr/>
            <p:nvPr/>
          </p:nvSpPr>
          <p:spPr>
            <a:xfrm>
              <a:off x="7244643" y="3740758"/>
              <a:ext cx="562707" cy="562707"/>
            </a:xfrm>
            <a:prstGeom prst="ellipse">
              <a:avLst/>
            </a:prstGeom>
            <a:solidFill>
              <a:srgbClr val="5C798C"/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 sz="3640"/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412328AF-739A-DCEB-022F-CEFB5ABEF656}"/>
                </a:ext>
              </a:extLst>
            </p:cNvPr>
            <p:cNvSpPr txBox="1">
              <a:spLocks/>
            </p:cNvSpPr>
            <p:nvPr/>
          </p:nvSpPr>
          <p:spPr>
            <a:xfrm>
              <a:off x="7964292" y="3771625"/>
              <a:ext cx="3097395" cy="56270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Какая часть пользователей проходят весь клиентский путь?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5A3E344A-F663-B913-F7B6-ADC90AEBB218}"/>
              </a:ext>
            </a:extLst>
          </p:cNvPr>
          <p:cNvSpPr/>
          <p:nvPr/>
        </p:nvSpPr>
        <p:spPr>
          <a:xfrm>
            <a:off x="3533182" y="8370373"/>
            <a:ext cx="800164" cy="800164"/>
          </a:xfrm>
          <a:prstGeom prst="ellipse">
            <a:avLst/>
          </a:prstGeom>
          <a:solidFill>
            <a:srgbClr val="5C798C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CB0582EC-F688-E070-8EB5-F655D4460F37}"/>
              </a:ext>
            </a:extLst>
          </p:cNvPr>
          <p:cNvSpPr txBox="1">
            <a:spLocks/>
          </p:cNvSpPr>
          <p:nvPr/>
        </p:nvSpPr>
        <p:spPr>
          <a:xfrm>
            <a:off x="-1068102" y="8411773"/>
            <a:ext cx="4404467" cy="800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Сколько людей пользуются продуктом?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6FA419-7A51-3A7C-F18F-A6B5BC7B1208}"/>
              </a:ext>
            </a:extLst>
          </p:cNvPr>
          <p:cNvSpPr txBox="1"/>
          <p:nvPr/>
        </p:nvSpPr>
        <p:spPr>
          <a:xfrm>
            <a:off x="3060107" y="3420342"/>
            <a:ext cx="3289281" cy="1842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1376" dirty="0">
                <a:latin typeface=".Apple Color Emoji UI"/>
              </a:rPr>
              <a:t>🤓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0A1AB1-D187-2B84-0E5F-B6F5F8631D92}"/>
              </a:ext>
            </a:extLst>
          </p:cNvPr>
          <p:cNvSpPr txBox="1"/>
          <p:nvPr/>
        </p:nvSpPr>
        <p:spPr>
          <a:xfrm>
            <a:off x="11549899" y="3420342"/>
            <a:ext cx="8803166" cy="1842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1376" dirty="0">
                <a:latin typeface=".Apple Color Emoji UI"/>
              </a:rPr>
              <a:t>😎</a:t>
            </a:r>
          </a:p>
        </p:txBody>
      </p:sp>
      <p:sp>
        <p:nvSpPr>
          <p:cNvPr id="74" name="Text Placeholder 1">
            <a:extLst>
              <a:ext uri="{FF2B5EF4-FFF2-40B4-BE49-F238E27FC236}">
                <a16:creationId xmlns:a16="http://schemas.microsoft.com/office/drawing/2014/main" id="{6918A6C1-1AE4-6DFA-14C1-9860ADACF067}"/>
              </a:ext>
            </a:extLst>
          </p:cNvPr>
          <p:cNvSpPr txBox="1">
            <a:spLocks/>
          </p:cNvSpPr>
          <p:nvPr/>
        </p:nvSpPr>
        <p:spPr>
          <a:xfrm>
            <a:off x="1848491" y="4618361"/>
            <a:ext cx="4308356" cy="800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75" i="1" dirty="0">
                <a:solidFill>
                  <a:schemeClr val="bg1"/>
                </a:solidFill>
              </a:rPr>
              <a:t>Метрики роста</a:t>
            </a:r>
            <a:endParaRPr lang="en-US" sz="2275" i="1" dirty="0">
              <a:solidFill>
                <a:schemeClr val="bg1"/>
              </a:solidFill>
            </a:endParaRPr>
          </a:p>
        </p:txBody>
      </p: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FF7AF5D0-C616-BD15-E06C-8E3F650A6CAC}"/>
              </a:ext>
            </a:extLst>
          </p:cNvPr>
          <p:cNvSpPr txBox="1">
            <a:spLocks/>
          </p:cNvSpPr>
          <p:nvPr/>
        </p:nvSpPr>
        <p:spPr>
          <a:xfrm>
            <a:off x="10231248" y="4626195"/>
            <a:ext cx="4308356" cy="80016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275" i="1" dirty="0">
                <a:solidFill>
                  <a:schemeClr val="bg1"/>
                </a:solidFill>
              </a:rPr>
              <a:t>Метрики продукта</a:t>
            </a:r>
            <a:endParaRPr lang="en-US" sz="2275" i="1" dirty="0">
              <a:solidFill>
                <a:schemeClr val="bg1"/>
              </a:solidFill>
            </a:endParaRP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674A12-53B9-5EC4-7465-1AD53BB39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" t="5778" r="68649" b="14259"/>
          <a:stretch/>
        </p:blipFill>
        <p:spPr>
          <a:xfrm>
            <a:off x="6147056" y="3096067"/>
            <a:ext cx="3947564" cy="8982138"/>
          </a:xfrm>
          <a:prstGeom prst="rect">
            <a:avLst/>
          </a:prstGeom>
        </p:spPr>
      </p:pic>
      <p:pic>
        <p:nvPicPr>
          <p:cNvPr id="7" name="Picture 6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BCEFF407-437E-E25B-370C-915C72CF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15" y="2954812"/>
            <a:ext cx="4368056" cy="87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85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BD868B-D02A-D144-6531-68A2327B917B}"/>
              </a:ext>
            </a:extLst>
          </p:cNvPr>
          <p:cNvSpPr txBox="1"/>
          <p:nvPr/>
        </p:nvSpPr>
        <p:spPr>
          <a:xfrm>
            <a:off x="15479783" y="2975075"/>
            <a:ext cx="11409855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8440" dirty="0"/>
              <a:t>🌑</a:t>
            </a:r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2871A-281B-4404-1802-FF71DA9ABF4D}"/>
              </a:ext>
            </a:extLst>
          </p:cNvPr>
          <p:cNvSpPr txBox="1"/>
          <p:nvPr/>
        </p:nvSpPr>
        <p:spPr>
          <a:xfrm rot="414032">
            <a:off x="4019156" y="10553662"/>
            <a:ext cx="5098229" cy="2193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3651" dirty="0"/>
              <a:t>🚀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B877C17-6132-4F3A-0A2E-D934298A0BFD}"/>
              </a:ext>
            </a:extLst>
          </p:cNvPr>
          <p:cNvSpPr txBox="1">
            <a:spLocks/>
          </p:cNvSpPr>
          <p:nvPr/>
        </p:nvSpPr>
        <p:spPr>
          <a:xfrm>
            <a:off x="588306" y="5207869"/>
            <a:ext cx="9327233" cy="2015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Понятная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- вся команда понимает, о чем идет речь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Сравнительная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– можно сравнить во времени и понять, как она меняется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Влияет на принятие решений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– если вы придумали метрику, но не знаете, как ее использовать – она бесполезна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429115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0495 -0.00903 0.00912 -0.01991 0.01498 -0.02685 C 0.01641 -0.02847 0.01784 -0.03079 0.0194 -0.03218 C 0.0319 -0.04306 0.0155 -0.02477 0.02839 -0.04005 C 0.03138 -0.04792 0.03164 -0.04977 0.03594 -0.05602 C 0.05274 -0.08102 0.02487 -0.03588 0.04649 -0.06945 C 0.04857 -0.07269 0.05065 -0.07639 0.05248 -0.0801 C 0.05365 -0.08264 0.05417 -0.08588 0.05547 -0.0882 C 0.05664 -0.09028 0.05846 -0.09144 0.0599 -0.09352 C 0.06445 -0.09954 0.06875 -0.10648 0.07344 -0.11204 C 0.07487 -0.11389 0.07643 -0.11551 0.07787 -0.11736 L 0.09596 -0.14144 C 0.09792 -0.14422 0.09974 -0.14722 0.10195 -0.14954 C 0.10443 -0.15209 0.10703 -0.1544 0.10938 -0.15741 C 0.11107 -0.15972 0.11224 -0.16297 0.11393 -0.16551 C 0.11537 -0.1676 0.11693 -0.16898 0.11849 -0.17084 C 0.1237 -0.18496 0.11875 -0.17361 0.12748 -0.18681 C 0.12904 -0.18912 0.1306 -0.1919 0.1319 -0.19468 C 0.13307 -0.19722 0.1336 -0.2007 0.1349 -0.20278 C 0.13763 -0.20695 0.14089 -0.20996 0.14388 -0.21343 L 0.15287 -0.22408 C 0.15443 -0.22593 0.15586 -0.22801 0.15742 -0.2294 C 0.16445 -0.23565 0.16524 -0.23588 0.1724 -0.24537 C 0.17643 -0.2507 0.18008 -0.25695 0.18438 -0.26135 C 0.18737 -0.26459 0.19896 -0.27662 0.20091 -0.2801 L 0.2099 -0.29607 C 0.21406 -0.30347 0.21524 -0.30648 0.22044 -0.31204 C 0.22227 -0.31412 0.22448 -0.31528 0.22643 -0.31736 C 0.22956 -0.32084 0.23229 -0.32477 0.23542 -0.32801 C 0.23737 -0.3301 0.23945 -0.33148 0.24141 -0.33334 C 0.24883 -0.34097 0.24336 -0.33727 0.25195 -0.34676 C 0.25378 -0.34885 0.25599 -0.35 0.25794 -0.35209 C 0.26003 -0.3544 0.26172 -0.35787 0.26393 -0.36019 C 0.26628 -0.3625 0.26901 -0.3632 0.27136 -0.36551 C 0.27357 -0.3676 0.27526 -0.37107 0.27748 -0.37338 C 0.2793 -0.37547 0.28151 -0.37685 0.28346 -0.37871 C 0.28594 -0.38125 0.28841 -0.38403 0.29089 -0.38681 C 0.30508 -0.40209 0.29818 -0.39792 0.30886 -0.40278 C 0.31146 -0.40533 0.3138 -0.40834 0.31641 -0.41065 C 0.31836 -0.41273 0.32044 -0.41412 0.3224 -0.41597 C 0.32552 -0.41945 0.32839 -0.42315 0.33138 -0.42685 C 0.33294 -0.42847 0.33425 -0.43056 0.33594 -0.43218 C 0.33789 -0.4338 0.33998 -0.43542 0.34193 -0.4375 C 0.34935 -0.44491 0.34388 -0.44121 0.35235 -0.4507 C 0.36354 -0.46297 0.35313 -0.44885 0.36589 -0.46135 C 0.38268 -0.47801 0.36159 -0.46181 0.37787 -0.47477 C 0.38034 -0.47662 0.38294 -0.47824 0.38542 -0.4801 C 0.3875 -0.48172 0.38932 -0.48426 0.39141 -0.48542 C 0.39388 -0.48681 0.39649 -0.48658 0.39896 -0.4882 C 0.40404 -0.49121 0.40886 -0.49584 0.41393 -0.49885 C 0.41537 -0.49954 0.41693 -0.50023 0.41836 -0.50139 C 0.42253 -0.50463 0.4263 -0.50903 0.43034 -0.51204 C 0.43294 -0.51389 0.43542 -0.51551 0.43789 -0.51736 C 0.43998 -0.51898 0.4418 -0.5213 0.44388 -0.52269 C 0.44688 -0.52477 0.45 -0.52593 0.45287 -0.52801 C 0.45599 -0.53033 0.45886 -0.53357 0.46185 -0.53611 C 0.46537 -0.53889 0.46888 -0.54121 0.4724 -0.54398 C 0.48099 -0.55093 0.48893 -0.56019 0.49792 -0.56551 C 0.51159 -0.57361 0.48998 -0.56111 0.5099 -0.57084 C 0.51289 -0.57222 0.51589 -0.57477 0.51888 -0.57616 C 0.53763 -0.58449 0.51432 -0.57385 0.52943 -0.58148 C 0.53138 -0.58241 0.53346 -0.5831 0.53542 -0.58403 C 0.55039 -0.59167 0.52708 -0.58102 0.54583 -0.58935 C 0.5474 -0.59121 0.54883 -0.59329 0.55039 -0.59468 C 0.55274 -0.59676 0.55873 -0.59908 0.56094 -0.6 C 0.56445 -0.60185 0.56797 -0.60347 0.57136 -0.60533 C 0.57435 -0.60718 0.57721 -0.60996 0.58034 -0.61065 L 0.59089 -0.61343 C 0.59388 -0.6169 0.59649 -0.62199 0.59987 -0.62408 C 0.60143 -0.625 0.603 -0.62547 0.60443 -0.62685 C 0.60599 -0.62824 0.60729 -0.63079 0.60886 -0.63218 C 0.61172 -0.63426 0.61485 -0.63565 0.61784 -0.6375 C 0.6194 -0.6382 0.6211 -0.63843 0.6224 -0.64005 C 0.62383 -0.6419 0.62526 -0.64398 0.62682 -0.64537 C 0.62826 -0.64676 0.62995 -0.64676 0.63138 -0.64815 L 0.64492 -0.66412 C 0.64636 -0.66574 0.64766 -0.66829 0.64935 -0.66945 C 0.6638 -0.67801 0.64141 -0.66412 0.6599 -0.67732 C 0.66276 -0.6794 0.66589 -0.68102 0.66888 -0.68264 L 0.67787 -0.68797 L 0.69141 -0.69607 C 0.69284 -0.69699 0.6944 -0.69815 0.69583 -0.69885 C 0.69987 -0.70047 0.70391 -0.70185 0.70781 -0.70417 C 0.71888 -0.71065 0.7138 -0.7081 0.72292 -0.71204 C 0.72435 -0.71389 0.72565 -0.71621 0.72735 -0.71736 C 0.7293 -0.71875 0.73138 -0.71898 0.73333 -0.72014 C 0.7349 -0.72084 0.73633 -0.72199 0.73789 -0.72269 C 0.75378 -0.73079 0.73151 -0.71806 0.75287 -0.73079 L 0.75742 -0.73334 C 0.75886 -0.73426 0.76042 -0.73472 0.76185 -0.73611 C 0.76393 -0.73773 0.76576 -0.73982 0.76784 -0.74144 C 0.76927 -0.7426 0.77096 -0.74283 0.7724 -0.74398 C 0.77396 -0.7456 0.77526 -0.74815 0.77682 -0.74931 C 0.77982 -0.75162 0.78307 -0.75232 0.78581 -0.75463 C 0.7888 -0.75741 0.7918 -0.76042 0.79492 -0.76273 C 0.79961 -0.76621 0.80104 -0.76412 0.80534 -0.76806 C 0.80703 -0.76945 0.8082 -0.77222 0.8099 -0.77338 C 0.81172 -0.77477 0.81393 -0.775 0.81589 -0.77616 C 0.82448 -0.78033 0.81641 -0.77871 0.82943 -0.77871 " pathEditMode="relative" ptsTypes="AAAAAAAAAAAAAAAAAAAAAAAAAAAAAAAAAAAAAAAAAAAAAAAAAAAAAAAAAAAAAAAAAAAAAAAAAAAAAAAAAAAAAAAAAAAAAAAAAAA">
                                          <p:cBhvr>
                                            <p:cTn id="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indefinite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0495 -0.00903 0.00912 -0.01991 0.01498 -0.02685 C 0.01641 -0.02847 0.01784 -0.03079 0.0194 -0.03218 C 0.0319 -0.04306 0.0155 -0.02477 0.02839 -0.04005 C 0.03138 -0.04792 0.03164 -0.04977 0.03594 -0.05602 C 0.05274 -0.08102 0.02487 -0.03588 0.04649 -0.06945 C 0.04857 -0.07269 0.05065 -0.07639 0.05248 -0.0801 C 0.05365 -0.08264 0.05417 -0.08588 0.05547 -0.0882 C 0.05664 -0.09028 0.05846 -0.09144 0.0599 -0.09352 C 0.06445 -0.09954 0.06875 -0.10648 0.07344 -0.11204 C 0.07487 -0.11389 0.07643 -0.11551 0.07787 -0.11736 L 0.09596 -0.14144 C 0.09792 -0.14422 0.09974 -0.14722 0.10195 -0.14954 C 0.10443 -0.15209 0.10703 -0.1544 0.10938 -0.15741 C 0.11107 -0.15972 0.11224 -0.16297 0.11393 -0.16551 C 0.11537 -0.1676 0.11693 -0.16898 0.11849 -0.17084 C 0.1237 -0.18496 0.11875 -0.17361 0.12748 -0.18681 C 0.12904 -0.18912 0.1306 -0.1919 0.1319 -0.19468 C 0.13307 -0.19722 0.1336 -0.2007 0.1349 -0.20278 C 0.13763 -0.20695 0.14089 -0.20996 0.14388 -0.21343 L 0.15287 -0.22408 C 0.15443 -0.22593 0.15586 -0.22801 0.15742 -0.2294 C 0.16445 -0.23565 0.16524 -0.23588 0.1724 -0.24537 C 0.17643 -0.2507 0.18008 -0.25695 0.18438 -0.26135 C 0.18737 -0.26459 0.19896 -0.27662 0.20091 -0.2801 L 0.2099 -0.29607 C 0.21406 -0.30347 0.21524 -0.30648 0.22044 -0.31204 C 0.22227 -0.31412 0.22448 -0.31528 0.22643 -0.31736 C 0.22956 -0.32084 0.23229 -0.32477 0.23542 -0.32801 C 0.23737 -0.3301 0.23945 -0.33148 0.24141 -0.33334 C 0.24883 -0.34097 0.24336 -0.33727 0.25195 -0.34676 C 0.25378 -0.34885 0.25599 -0.35 0.25794 -0.35209 C 0.26003 -0.3544 0.26172 -0.35787 0.26393 -0.36019 C 0.26628 -0.3625 0.26901 -0.3632 0.27136 -0.36551 C 0.27357 -0.3676 0.27526 -0.37107 0.27748 -0.37338 C 0.2793 -0.37547 0.28151 -0.37685 0.28346 -0.37871 C 0.28594 -0.38125 0.28841 -0.38403 0.29089 -0.38681 C 0.30508 -0.40209 0.29818 -0.39792 0.30886 -0.40278 C 0.31146 -0.40533 0.3138 -0.40834 0.31641 -0.41065 C 0.31836 -0.41273 0.32044 -0.41412 0.3224 -0.41597 C 0.32552 -0.41945 0.32839 -0.42315 0.33138 -0.42685 C 0.33294 -0.42847 0.33425 -0.43056 0.33594 -0.43218 C 0.33789 -0.4338 0.33998 -0.43542 0.34193 -0.4375 C 0.34935 -0.44491 0.34388 -0.44121 0.35235 -0.4507 C 0.36354 -0.46297 0.35313 -0.44885 0.36589 -0.46135 C 0.38268 -0.47801 0.36159 -0.46181 0.37787 -0.47477 C 0.38034 -0.47662 0.38294 -0.47824 0.38542 -0.4801 C 0.3875 -0.48172 0.38932 -0.48426 0.39141 -0.48542 C 0.39388 -0.48681 0.39649 -0.48658 0.39896 -0.4882 C 0.40404 -0.49121 0.40886 -0.49584 0.41393 -0.49885 C 0.41537 -0.49954 0.41693 -0.50023 0.41836 -0.50139 C 0.42253 -0.50463 0.4263 -0.50903 0.43034 -0.51204 C 0.43294 -0.51389 0.43542 -0.51551 0.43789 -0.51736 C 0.43998 -0.51898 0.4418 -0.5213 0.44388 -0.52269 C 0.44688 -0.52477 0.45 -0.52593 0.45287 -0.52801 C 0.45599 -0.53033 0.45886 -0.53357 0.46185 -0.53611 C 0.46537 -0.53889 0.46888 -0.54121 0.4724 -0.54398 C 0.48099 -0.55093 0.48893 -0.56019 0.49792 -0.56551 C 0.51159 -0.57361 0.48998 -0.56111 0.5099 -0.57084 C 0.51289 -0.57222 0.51589 -0.57477 0.51888 -0.57616 C 0.53763 -0.58449 0.51432 -0.57385 0.52943 -0.58148 C 0.53138 -0.58241 0.53346 -0.5831 0.53542 -0.58403 C 0.55039 -0.59167 0.52708 -0.58102 0.54583 -0.58935 C 0.5474 -0.59121 0.54883 -0.59329 0.55039 -0.59468 C 0.55274 -0.59676 0.55873 -0.59908 0.56094 -0.6 C 0.56445 -0.60185 0.56797 -0.60347 0.57136 -0.60533 C 0.57435 -0.60718 0.57721 -0.60996 0.58034 -0.61065 L 0.59089 -0.61343 C 0.59388 -0.6169 0.59649 -0.62199 0.59987 -0.62408 C 0.60143 -0.625 0.603 -0.62547 0.60443 -0.62685 C 0.60599 -0.62824 0.60729 -0.63079 0.60886 -0.63218 C 0.61172 -0.63426 0.61485 -0.63565 0.61784 -0.6375 C 0.6194 -0.6382 0.6211 -0.63843 0.6224 -0.64005 C 0.62383 -0.6419 0.62526 -0.64398 0.62682 -0.64537 C 0.62826 -0.64676 0.62995 -0.64676 0.63138 -0.64815 L 0.64492 -0.66412 C 0.64636 -0.66574 0.64766 -0.66829 0.64935 -0.66945 C 0.6638 -0.67801 0.64141 -0.66412 0.6599 -0.67732 C 0.66276 -0.6794 0.66589 -0.68102 0.66888 -0.68264 L 0.67787 -0.68797 L 0.69141 -0.69607 C 0.69284 -0.69699 0.6944 -0.69815 0.69583 -0.69885 C 0.69987 -0.70047 0.70391 -0.70185 0.70781 -0.70417 C 0.71888 -0.71065 0.7138 -0.7081 0.72292 -0.71204 C 0.72435 -0.71389 0.72565 -0.71621 0.72735 -0.71736 C 0.7293 -0.71875 0.73138 -0.71898 0.73333 -0.72014 C 0.7349 -0.72084 0.73633 -0.72199 0.73789 -0.72269 C 0.75378 -0.73079 0.73151 -0.71806 0.75287 -0.73079 L 0.75742 -0.73334 C 0.75886 -0.73426 0.76042 -0.73472 0.76185 -0.73611 C 0.76393 -0.73773 0.76576 -0.73982 0.76784 -0.74144 C 0.76927 -0.7426 0.77096 -0.74283 0.7724 -0.74398 C 0.77396 -0.7456 0.77526 -0.74815 0.77682 -0.74931 C 0.77982 -0.75162 0.78307 -0.75232 0.78581 -0.75463 C 0.7888 -0.75741 0.7918 -0.76042 0.79492 -0.76273 C 0.79961 -0.76621 0.80104 -0.76412 0.80534 -0.76806 C 0.80703 -0.76945 0.8082 -0.77222 0.8099 -0.77338 C 0.81172 -0.77477 0.81393 -0.775 0.81589 -0.77616 C 0.82448 -0.78033 0.81641 -0.77871 0.82943 -0.77871 " pathEditMode="relative" ptsTypes="AAAAAAAAAAAAAAAAAAAAAAAAAAAAAAAAAAAAAAAAAAAAAAAAAAAAAAAAAAAAAAAAAAAAAAAAAAAAAAAAAAAAAAAAAAAAAAAAAAA">
                                          <p:cBhvr>
                                            <p:cTn id="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F2871A-281B-4404-1802-FF71DA9ABF4D}"/>
              </a:ext>
            </a:extLst>
          </p:cNvPr>
          <p:cNvSpPr txBox="1"/>
          <p:nvPr/>
        </p:nvSpPr>
        <p:spPr>
          <a:xfrm>
            <a:off x="13759725" y="7216115"/>
            <a:ext cx="6832580" cy="337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1330" dirty="0"/>
              <a:t>👩🏻‍💻</a:t>
            </a:r>
          </a:p>
        </p:txBody>
      </p:sp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МЕТРИКИ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2C210-E669-DB20-11E1-2914B0E97D79}"/>
              </a:ext>
            </a:extLst>
          </p:cNvPr>
          <p:cNvSpPr txBox="1">
            <a:spLocks/>
          </p:cNvSpPr>
          <p:nvPr/>
        </p:nvSpPr>
        <p:spPr>
          <a:xfrm>
            <a:off x="2100447" y="3034628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универсальные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226746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149DC8-2898-56D0-2188-61B67C7A9C16}"/>
              </a:ext>
            </a:extLst>
          </p:cNvPr>
          <p:cNvSpPr txBox="1"/>
          <p:nvPr/>
        </p:nvSpPr>
        <p:spPr>
          <a:xfrm>
            <a:off x="5814049" y="5081808"/>
            <a:ext cx="5708990" cy="665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0" dirty="0"/>
              <a:t>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2A7CB-AA14-0F07-330F-9A2534BF5690}"/>
              </a:ext>
            </a:extLst>
          </p:cNvPr>
          <p:cNvSpPr txBox="1"/>
          <p:nvPr/>
        </p:nvSpPr>
        <p:spPr>
          <a:xfrm>
            <a:off x="6115414" y="7642091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478DB-1772-7EF5-A03C-B617F1B2E08A}"/>
              </a:ext>
            </a:extLst>
          </p:cNvPr>
          <p:cNvSpPr txBox="1"/>
          <p:nvPr/>
        </p:nvSpPr>
        <p:spPr>
          <a:xfrm>
            <a:off x="5895316" y="6276504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E7E16-CEFD-1F15-FC16-B0F01464060F}"/>
              </a:ext>
            </a:extLst>
          </p:cNvPr>
          <p:cNvSpPr txBox="1"/>
          <p:nvPr/>
        </p:nvSpPr>
        <p:spPr>
          <a:xfrm>
            <a:off x="6623331" y="4910916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2B261-67C0-7770-4070-9F12C5D82E37}"/>
              </a:ext>
            </a:extLst>
          </p:cNvPr>
          <p:cNvSpPr txBox="1"/>
          <p:nvPr/>
        </p:nvSpPr>
        <p:spPr>
          <a:xfrm>
            <a:off x="8160625" y="4208582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A53C9-CE36-5953-BC6E-D9174401EBAE}"/>
              </a:ext>
            </a:extLst>
          </p:cNvPr>
          <p:cNvSpPr txBox="1"/>
          <p:nvPr/>
        </p:nvSpPr>
        <p:spPr>
          <a:xfrm>
            <a:off x="9697919" y="4910916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F8319-0667-A1DE-70DE-63CCC79FA98D}"/>
              </a:ext>
            </a:extLst>
          </p:cNvPr>
          <p:cNvSpPr txBox="1"/>
          <p:nvPr/>
        </p:nvSpPr>
        <p:spPr>
          <a:xfrm>
            <a:off x="10588471" y="6289531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1778E-BAAB-EE41-B675-BAFC37D105D8}"/>
              </a:ext>
            </a:extLst>
          </p:cNvPr>
          <p:cNvSpPr txBox="1"/>
          <p:nvPr/>
        </p:nvSpPr>
        <p:spPr>
          <a:xfrm>
            <a:off x="10205836" y="7891143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C6878FC0-9BAC-7AB6-20CC-1002AFECE74C}"/>
              </a:ext>
            </a:extLst>
          </p:cNvPr>
          <p:cNvSpPr txBox="1">
            <a:spLocks/>
          </p:cNvSpPr>
          <p:nvPr/>
        </p:nvSpPr>
        <p:spPr>
          <a:xfrm>
            <a:off x="6843429" y="3398004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EBITDA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 -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это прибыль до того, как из нее вычли проценты по займам, налог и амортизацию</a:t>
            </a: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52A15CE5-FF73-0626-7071-081891237CA6}"/>
              </a:ext>
            </a:extLst>
          </p:cNvPr>
          <p:cNvSpPr txBox="1">
            <a:spLocks/>
          </p:cNvSpPr>
          <p:nvPr/>
        </p:nvSpPr>
        <p:spPr>
          <a:xfrm>
            <a:off x="10588470" y="4567001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GMV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 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совокупная стоимость товаров</a:t>
            </a: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0EB160B-7FC4-B99F-42B0-8E1EFDAF974B}"/>
              </a:ext>
            </a:extLst>
          </p:cNvPr>
          <p:cNvSpPr txBox="1">
            <a:spLocks/>
          </p:cNvSpPr>
          <p:nvPr/>
        </p:nvSpPr>
        <p:spPr>
          <a:xfrm>
            <a:off x="11330036" y="6069786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MAU/WAU/DAU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месячная/недельная/дневная аудитория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4CEC72C-8649-C437-AB19-EF0C394BBD1F}"/>
              </a:ext>
            </a:extLst>
          </p:cNvPr>
          <p:cNvSpPr txBox="1">
            <a:spLocks/>
          </p:cNvSpPr>
          <p:nvPr/>
        </p:nvSpPr>
        <p:spPr>
          <a:xfrm>
            <a:off x="11055755" y="7753591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b="1" i="1" dirty="0">
                <a:solidFill>
                  <a:schemeClr val="bg1"/>
                </a:solidFill>
                <a:latin typeface="Montserrat Light" pitchFamily="2" charset="77"/>
              </a:rPr>
              <a:t>Конверсия в заказ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отношение числа покупателей, к числу покупателей, совершивших заказ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B1533F5B-3E0E-385B-62F7-D96885218DD8}"/>
              </a:ext>
            </a:extLst>
          </p:cNvPr>
          <p:cNvSpPr txBox="1">
            <a:spLocks/>
          </p:cNvSpPr>
          <p:nvPr/>
        </p:nvSpPr>
        <p:spPr>
          <a:xfrm>
            <a:off x="4832091" y="8689463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AOV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 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средний чек</a:t>
            </a: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6D5D29-6194-D143-2DB7-131E2DE4ED40}"/>
              </a:ext>
            </a:extLst>
          </p:cNvPr>
          <p:cNvSpPr txBox="1"/>
          <p:nvPr/>
        </p:nvSpPr>
        <p:spPr>
          <a:xfrm>
            <a:off x="7309016" y="8429871"/>
            <a:ext cx="101583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266" dirty="0"/>
              <a:t>🍎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E53C895-0376-57FD-D9CC-F28A72749ACE}"/>
              </a:ext>
            </a:extLst>
          </p:cNvPr>
          <p:cNvSpPr txBox="1">
            <a:spLocks/>
          </p:cNvSpPr>
          <p:nvPr/>
        </p:nvSpPr>
        <p:spPr>
          <a:xfrm>
            <a:off x="3098387" y="4328605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Retention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-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отношение клиентов, которые вернулись за повторными покупками, к числу клиентов на начало периода</a:t>
            </a: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8891B1E0-A807-5A39-A205-2096B4F0EF1B}"/>
              </a:ext>
            </a:extLst>
          </p:cNvPr>
          <p:cNvSpPr txBox="1">
            <a:spLocks/>
          </p:cNvSpPr>
          <p:nvPr/>
        </p:nvSpPr>
        <p:spPr>
          <a:xfrm>
            <a:off x="2395775" y="6351824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Orders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заказов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975F1F7-2A18-E26D-FD99-669FA2CE3A33}"/>
              </a:ext>
            </a:extLst>
          </p:cNvPr>
          <p:cNvSpPr txBox="1">
            <a:spLocks/>
          </p:cNvSpPr>
          <p:nvPr/>
        </p:nvSpPr>
        <p:spPr>
          <a:xfrm>
            <a:off x="2595562" y="7561021"/>
            <a:ext cx="3870323" cy="1227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6" b="1" i="1" dirty="0">
                <a:solidFill>
                  <a:schemeClr val="bg1"/>
                </a:solidFill>
                <a:latin typeface="Montserrat Light" pitchFamily="2" charset="77"/>
              </a:rPr>
              <a:t>Contact rate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-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отношение количества звонков к числу клиентов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7" name="Объект 1">
            <a:extLst>
              <a:ext uri="{FF2B5EF4-FFF2-40B4-BE49-F238E27FC236}">
                <a16:creationId xmlns:a16="http://schemas.microsoft.com/office/drawing/2014/main" id="{903E36E5-9AA8-2D00-68E3-C641ED366DFC}"/>
              </a:ext>
            </a:extLst>
          </p:cNvPr>
          <p:cNvSpPr txBox="1">
            <a:spLocks/>
          </p:cNvSpPr>
          <p:nvPr/>
        </p:nvSpPr>
        <p:spPr>
          <a:xfrm>
            <a:off x="7546041" y="769824"/>
            <a:ext cx="938727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МЕТРИКИ</a:t>
            </a:r>
          </a:p>
        </p:txBody>
      </p:sp>
    </p:spTree>
    <p:extLst>
      <p:ext uri="{BB962C8B-B14F-4D97-AF65-F5344CB8AC3E}">
        <p14:creationId xmlns:p14="http://schemas.microsoft.com/office/powerpoint/2010/main" val="9390173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543AB-CE8E-4118-B908-23CBD26D854D}"/>
              </a:ext>
            </a:extLst>
          </p:cNvPr>
          <p:cNvGrpSpPr/>
          <p:nvPr/>
        </p:nvGrpSpPr>
        <p:grpSpPr>
          <a:xfrm>
            <a:off x="809665" y="4354465"/>
            <a:ext cx="12219351" cy="4475420"/>
            <a:chOff x="2837038" y="1763784"/>
            <a:chExt cx="8593130" cy="3147292"/>
          </a:xfrm>
        </p:grpSpPr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01EC3860-C987-B15D-2B11-A9A4CBD20C9C}"/>
                </a:ext>
              </a:extLst>
            </p:cNvPr>
            <p:cNvSpPr/>
            <p:nvPr/>
          </p:nvSpPr>
          <p:spPr>
            <a:xfrm rot="5400000">
              <a:off x="7973395" y="-1291338"/>
              <a:ext cx="401652" cy="651189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F8E416EE-BCE5-DA3A-0CC9-C921DDD7AD96}"/>
                </a:ext>
              </a:extLst>
            </p:cNvPr>
            <p:cNvSpPr/>
            <p:nvPr/>
          </p:nvSpPr>
          <p:spPr>
            <a:xfrm rot="5400000">
              <a:off x="5174885" y="2023916"/>
              <a:ext cx="401652" cy="9148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9FB7EC02-F30F-0315-D025-B44323959620}"/>
                </a:ext>
              </a:extLst>
            </p:cNvPr>
            <p:cNvSpPr/>
            <p:nvPr/>
          </p:nvSpPr>
          <p:spPr>
            <a:xfrm rot="5400000">
              <a:off x="4905930" y="2809615"/>
              <a:ext cx="401652" cy="376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6" name="Round Same-side Corner of Rectangle 5">
              <a:extLst>
                <a:ext uri="{FF2B5EF4-FFF2-40B4-BE49-F238E27FC236}">
                  <a16:creationId xmlns:a16="http://schemas.microsoft.com/office/drawing/2014/main" id="{44EF5CC7-360A-D48F-1473-80D0113F3F1E}"/>
                </a:ext>
              </a:extLst>
            </p:cNvPr>
            <p:cNvSpPr/>
            <p:nvPr/>
          </p:nvSpPr>
          <p:spPr>
            <a:xfrm rot="5400000">
              <a:off x="4842074" y="3390215"/>
              <a:ext cx="401652" cy="24925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8" name="Round Same-side Corner of Rectangle 7">
              <a:extLst>
                <a:ext uri="{FF2B5EF4-FFF2-40B4-BE49-F238E27FC236}">
                  <a16:creationId xmlns:a16="http://schemas.microsoft.com/office/drawing/2014/main" id="{E132ECAF-2B72-F3D2-9D06-ACDBCD0F602E}"/>
                </a:ext>
              </a:extLst>
            </p:cNvPr>
            <p:cNvSpPr/>
            <p:nvPr/>
          </p:nvSpPr>
          <p:spPr>
            <a:xfrm rot="5400000">
              <a:off x="4795309" y="3953724"/>
              <a:ext cx="401652" cy="15572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0C61D452-71A6-C074-D0C8-E4F87E062344}"/>
                </a:ext>
              </a:extLst>
            </p:cNvPr>
            <p:cNvSpPr/>
            <p:nvPr/>
          </p:nvSpPr>
          <p:spPr>
            <a:xfrm rot="5400000">
              <a:off x="4757090" y="4508689"/>
              <a:ext cx="401652" cy="7928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421C1102-5BDF-A1E2-5431-344F1AA1E624}"/>
                </a:ext>
              </a:extLst>
            </p:cNvPr>
            <p:cNvSpPr txBox="1">
              <a:spLocks/>
            </p:cNvSpPr>
            <p:nvPr/>
          </p:nvSpPr>
          <p:spPr>
            <a:xfrm>
              <a:off x="2837042" y="187488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Увидели рекламу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A6F17E4B-ACBE-ABC1-1550-D326933ADE4B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37453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Зашли на сайт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53423E93-409F-B0B0-E000-C407F16BC5C0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79727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Положили товар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B4810290-8902-43A5-CE56-8F883DA97E72}"/>
                </a:ext>
              </a:extLst>
            </p:cNvPr>
            <p:cNvSpPr txBox="1">
              <a:spLocks/>
            </p:cNvSpPr>
            <p:nvPr/>
          </p:nvSpPr>
          <p:spPr>
            <a:xfrm>
              <a:off x="2837040" y="343366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Перешли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5BA99BD0-13E5-FDA8-9E39-D9B7B6F55867}"/>
                </a:ext>
              </a:extLst>
            </p:cNvPr>
            <p:cNvSpPr txBox="1">
              <a:spLocks/>
            </p:cNvSpPr>
            <p:nvPr/>
          </p:nvSpPr>
          <p:spPr>
            <a:xfrm>
              <a:off x="2837039" y="3924769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Оформили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1D443B94-2140-20FD-CF9A-D37595DA9849}"/>
                </a:ext>
              </a:extLst>
            </p:cNvPr>
            <p:cNvSpPr txBox="1">
              <a:spLocks/>
            </p:cNvSpPr>
            <p:nvPr/>
          </p:nvSpPr>
          <p:spPr>
            <a:xfrm>
              <a:off x="2837038" y="4432966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Оплатили заказ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963D828C-854E-0B9A-F2F5-4E7ECC800476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1828650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rgbClr val="FFCC00"/>
                  </a:solidFill>
                  <a:latin typeface="Montserrat Light" pitchFamily="2" charset="77"/>
                </a:rPr>
                <a:t>3 589 540</a:t>
              </a:r>
              <a:endParaRPr lang="en-GB" sz="1706" dirty="0">
                <a:solidFill>
                  <a:srgbClr val="FFCC00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rgbClr val="FFCC00"/>
                </a:solidFill>
                <a:latin typeface="Montserrat Light" pitchFamily="2" charset="77"/>
              </a:endParaRP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EE5B9F55-FC2B-8AA1-F030-99CFA68FA945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35134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445 103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0" name="Text Placeholder 1">
              <a:extLst>
                <a:ext uri="{FF2B5EF4-FFF2-40B4-BE49-F238E27FC236}">
                  <a16:creationId xmlns:a16="http://schemas.microsoft.com/office/drawing/2014/main" id="{A280C24B-1FD4-D5A3-A7D6-9EE6DBEFF558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87403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157 566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885F401D-1EA7-0755-FC4A-31FF15BDB2CA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39672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115 338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BE00BF6-9653-A7C2-DE53-FC51BFBCFCED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91941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48 788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BEB36737-26F8-D292-5FD3-4A6BCB971A92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4442107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36 591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B896C5D6-E86E-3E4D-E4D9-68249D1C6B65}"/>
              </a:ext>
            </a:extLst>
          </p:cNvPr>
          <p:cNvSpPr txBox="1">
            <a:spLocks/>
          </p:cNvSpPr>
          <p:nvPr/>
        </p:nvSpPr>
        <p:spPr>
          <a:xfrm>
            <a:off x="942852" y="1408324"/>
            <a:ext cx="13177594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ВОРОНКА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04AD6-107A-F580-0B96-680E7C684260}"/>
              </a:ext>
            </a:extLst>
          </p:cNvPr>
          <p:cNvSpPr txBox="1"/>
          <p:nvPr/>
        </p:nvSpPr>
        <p:spPr>
          <a:xfrm>
            <a:off x="12813001" y="6740080"/>
            <a:ext cx="95097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30000" dirty="0"/>
              <a:t>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53735F-0131-13CE-D2AD-1F914FBDC07E}"/>
              </a:ext>
            </a:extLst>
          </p:cNvPr>
          <p:cNvSpPr txBox="1"/>
          <p:nvPr/>
        </p:nvSpPr>
        <p:spPr>
          <a:xfrm>
            <a:off x="13892965" y="7111264"/>
            <a:ext cx="1363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4800" dirty="0"/>
              <a:t>🙋‍♀️</a:t>
            </a:r>
          </a:p>
        </p:txBody>
      </p:sp>
    </p:spTree>
    <p:extLst>
      <p:ext uri="{BB962C8B-B14F-4D97-AF65-F5344CB8AC3E}">
        <p14:creationId xmlns:p14="http://schemas.microsoft.com/office/powerpoint/2010/main" val="42772579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49 -0.02246 C 0.06392 -0.02246 0.09129 -0.007 0.09129 0.0127 C 0.09129 0.03272 0.06392 0.04933 0.03049 0.04933 C -0.00329 0.04933 -0.03012 0.03272 -0.03012 0.0127 C -0.03012 -0.007 -0.00329 -0.02246 0.03049 -0.02246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35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85543AB-CE8E-4118-B908-23CBD26D854D}"/>
              </a:ext>
            </a:extLst>
          </p:cNvPr>
          <p:cNvGrpSpPr/>
          <p:nvPr/>
        </p:nvGrpSpPr>
        <p:grpSpPr>
          <a:xfrm>
            <a:off x="809665" y="4354465"/>
            <a:ext cx="12219351" cy="4475420"/>
            <a:chOff x="2837038" y="1763784"/>
            <a:chExt cx="8593130" cy="3147292"/>
          </a:xfrm>
        </p:grpSpPr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01EC3860-C987-B15D-2B11-A9A4CBD20C9C}"/>
                </a:ext>
              </a:extLst>
            </p:cNvPr>
            <p:cNvSpPr/>
            <p:nvPr/>
          </p:nvSpPr>
          <p:spPr>
            <a:xfrm rot="5400000">
              <a:off x="7973395" y="-1291338"/>
              <a:ext cx="401652" cy="651189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F8E416EE-BCE5-DA3A-0CC9-C921DDD7AD96}"/>
                </a:ext>
              </a:extLst>
            </p:cNvPr>
            <p:cNvSpPr/>
            <p:nvPr/>
          </p:nvSpPr>
          <p:spPr>
            <a:xfrm rot="5400000">
              <a:off x="5174885" y="2023916"/>
              <a:ext cx="401652" cy="91487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9FB7EC02-F30F-0315-D025-B44323959620}"/>
                </a:ext>
              </a:extLst>
            </p:cNvPr>
            <p:cNvSpPr/>
            <p:nvPr/>
          </p:nvSpPr>
          <p:spPr>
            <a:xfrm rot="5400000">
              <a:off x="4905930" y="2809615"/>
              <a:ext cx="401652" cy="376965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6" name="Round Same-side Corner of Rectangle 5">
              <a:extLst>
                <a:ext uri="{FF2B5EF4-FFF2-40B4-BE49-F238E27FC236}">
                  <a16:creationId xmlns:a16="http://schemas.microsoft.com/office/drawing/2014/main" id="{44EF5CC7-360A-D48F-1473-80D0113F3F1E}"/>
                </a:ext>
              </a:extLst>
            </p:cNvPr>
            <p:cNvSpPr/>
            <p:nvPr/>
          </p:nvSpPr>
          <p:spPr>
            <a:xfrm rot="5400000">
              <a:off x="4842074" y="3390215"/>
              <a:ext cx="401652" cy="24925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8" name="Round Same-side Corner of Rectangle 7">
              <a:extLst>
                <a:ext uri="{FF2B5EF4-FFF2-40B4-BE49-F238E27FC236}">
                  <a16:creationId xmlns:a16="http://schemas.microsoft.com/office/drawing/2014/main" id="{E132ECAF-2B72-F3D2-9D06-ACDBCD0F602E}"/>
                </a:ext>
              </a:extLst>
            </p:cNvPr>
            <p:cNvSpPr/>
            <p:nvPr/>
          </p:nvSpPr>
          <p:spPr>
            <a:xfrm rot="5400000">
              <a:off x="4795309" y="3953724"/>
              <a:ext cx="401652" cy="15572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0C61D452-71A6-C074-D0C8-E4F87E062344}"/>
                </a:ext>
              </a:extLst>
            </p:cNvPr>
            <p:cNvSpPr/>
            <p:nvPr/>
          </p:nvSpPr>
          <p:spPr>
            <a:xfrm rot="5400000">
              <a:off x="4757090" y="4508689"/>
              <a:ext cx="401652" cy="7928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RU" sz="1564"/>
            </a:p>
          </p:txBody>
        </p:sp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421C1102-5BDF-A1E2-5431-344F1AA1E624}"/>
                </a:ext>
              </a:extLst>
            </p:cNvPr>
            <p:cNvSpPr txBox="1">
              <a:spLocks/>
            </p:cNvSpPr>
            <p:nvPr/>
          </p:nvSpPr>
          <p:spPr>
            <a:xfrm>
              <a:off x="2837042" y="187488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Увидели рекламу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A6F17E4B-ACBE-ABC1-1550-D326933ADE4B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37453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Зашли на сайт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53423E93-409F-B0B0-E000-C407F16BC5C0}"/>
                </a:ext>
              </a:extLst>
            </p:cNvPr>
            <p:cNvSpPr txBox="1">
              <a:spLocks/>
            </p:cNvSpPr>
            <p:nvPr/>
          </p:nvSpPr>
          <p:spPr>
            <a:xfrm>
              <a:off x="2837041" y="279727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Положили товар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B4810290-8902-43A5-CE56-8F883DA97E72}"/>
                </a:ext>
              </a:extLst>
            </p:cNvPr>
            <p:cNvSpPr txBox="1">
              <a:spLocks/>
            </p:cNvSpPr>
            <p:nvPr/>
          </p:nvSpPr>
          <p:spPr>
            <a:xfrm>
              <a:off x="2837040" y="343366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Перешли в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5BA99BD0-13E5-FDA8-9E39-D9B7B6F55867}"/>
                </a:ext>
              </a:extLst>
            </p:cNvPr>
            <p:cNvSpPr txBox="1">
              <a:spLocks/>
            </p:cNvSpPr>
            <p:nvPr/>
          </p:nvSpPr>
          <p:spPr>
            <a:xfrm>
              <a:off x="2837039" y="3924769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Оформили корзину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1D443B94-2140-20FD-CF9A-D37595DA9849}"/>
                </a:ext>
              </a:extLst>
            </p:cNvPr>
            <p:cNvSpPr txBox="1">
              <a:spLocks/>
            </p:cNvSpPr>
            <p:nvPr/>
          </p:nvSpPr>
          <p:spPr>
            <a:xfrm>
              <a:off x="2837038" y="4432966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Оплатили заказ</a:t>
              </a: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963D828C-854E-0B9A-F2F5-4E7ECC800476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1828650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rgbClr val="FFCC00"/>
                  </a:solidFill>
                  <a:latin typeface="Montserrat Light" pitchFamily="2" charset="77"/>
                </a:rPr>
                <a:t>3 589 540</a:t>
              </a:r>
              <a:endParaRPr lang="en-GB" sz="1706" dirty="0">
                <a:solidFill>
                  <a:srgbClr val="FFCC00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rgbClr val="FFCC00"/>
                </a:solidFill>
                <a:latin typeface="Montserrat Light" pitchFamily="2" charset="77"/>
              </a:endParaRP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EE5B9F55-FC2B-8AA1-F030-99CFA68FA945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351341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445 103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0" name="Text Placeholder 1">
              <a:extLst>
                <a:ext uri="{FF2B5EF4-FFF2-40B4-BE49-F238E27FC236}">
                  <a16:creationId xmlns:a16="http://schemas.microsoft.com/office/drawing/2014/main" id="{A280C24B-1FD4-D5A3-A7D6-9EE6DBEFF558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2874032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157 566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885F401D-1EA7-0755-FC4A-31FF15BDB2CA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396723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115 338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2" name="Text Placeholder 1">
              <a:extLst>
                <a:ext uri="{FF2B5EF4-FFF2-40B4-BE49-F238E27FC236}">
                  <a16:creationId xmlns:a16="http://schemas.microsoft.com/office/drawing/2014/main" id="{6BE00BF6-9653-A7C2-DE53-FC51BFBCFCED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3919414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48 788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BEB36737-26F8-D292-5FD3-4A6BCB971A92}"/>
                </a:ext>
              </a:extLst>
            </p:cNvPr>
            <p:cNvSpPr txBox="1">
              <a:spLocks/>
            </p:cNvSpPr>
            <p:nvPr/>
          </p:nvSpPr>
          <p:spPr>
            <a:xfrm>
              <a:off x="4828489" y="4442107"/>
              <a:ext cx="2009319" cy="468969"/>
            </a:xfrm>
            <a:prstGeom prst="rect">
              <a:avLst/>
            </a:prstGeom>
          </p:spPr>
          <p:txBody>
            <a:bodyPr lIns="127979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ru-RU" sz="1706" dirty="0">
                  <a:solidFill>
                    <a:schemeClr val="bg1"/>
                  </a:solidFill>
                  <a:latin typeface="Montserrat Light" pitchFamily="2" charset="77"/>
                </a:rPr>
                <a:t>36 591</a:t>
              </a:r>
              <a:endParaRPr lang="en-GB" sz="1706" dirty="0">
                <a:solidFill>
                  <a:schemeClr val="bg1"/>
                </a:solidFill>
                <a:latin typeface="Montserrat Light" pitchFamily="2" charset="77"/>
              </a:endParaRPr>
            </a:p>
            <a:p>
              <a:pPr marL="0" indent="0" algn="r">
                <a:buNone/>
              </a:pPr>
              <a:endParaRPr lang="en-RU" sz="1706" dirty="0">
                <a:solidFill>
                  <a:schemeClr val="bg1"/>
                </a:solidFill>
                <a:latin typeface="Montserrat Light" pitchFamily="2" charset="77"/>
              </a:endParaRPr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3B6AF3A-6569-DF1E-4CF4-28B4D71FCDE8}"/>
              </a:ext>
            </a:extLst>
          </p:cNvPr>
          <p:cNvSpPr txBox="1">
            <a:spLocks/>
          </p:cNvSpPr>
          <p:nvPr/>
        </p:nvSpPr>
        <p:spPr>
          <a:xfrm>
            <a:off x="942852" y="1408324"/>
            <a:ext cx="6970710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5642" b="1" dirty="0">
                <a:solidFill>
                  <a:schemeClr val="bg1"/>
                </a:solidFill>
                <a:latin typeface="Montserrat" pitchFamily="2" charset="77"/>
              </a:rPr>
              <a:t>ЧТО</a:t>
            </a: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5642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2F7DD4A-C69F-793B-5D4C-0EAEC1B1A5D1}"/>
              </a:ext>
            </a:extLst>
          </p:cNvPr>
          <p:cNvSpPr txBox="1">
            <a:spLocks/>
          </p:cNvSpPr>
          <p:nvPr/>
        </p:nvSpPr>
        <p:spPr>
          <a:xfrm>
            <a:off x="5802834" y="1551937"/>
            <a:ext cx="3135278" cy="1356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можно 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улучшить</a:t>
            </a:r>
          </a:p>
          <a:p>
            <a:pPr marL="0" indent="0">
              <a:buNone/>
            </a:pPr>
            <a:r>
              <a:rPr lang="ru-RU" sz="2844" dirty="0">
                <a:solidFill>
                  <a:schemeClr val="bg1"/>
                </a:solidFill>
                <a:latin typeface="Montserrat Light" pitchFamily="2" charset="77"/>
              </a:rPr>
              <a:t>в воронке?</a:t>
            </a: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C5B15-A818-C1D5-DAE0-98C6EA5CF896}"/>
              </a:ext>
            </a:extLst>
          </p:cNvPr>
          <p:cNvSpPr txBox="1"/>
          <p:nvPr/>
        </p:nvSpPr>
        <p:spPr>
          <a:xfrm>
            <a:off x="12299072" y="5978501"/>
            <a:ext cx="8735710" cy="556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35550" dirty="0"/>
              <a:t>🤷‍♂️</a:t>
            </a:r>
          </a:p>
        </p:txBody>
      </p:sp>
    </p:spTree>
    <p:extLst>
      <p:ext uri="{BB962C8B-B14F-4D97-AF65-F5344CB8AC3E}">
        <p14:creationId xmlns:p14="http://schemas.microsoft.com/office/powerpoint/2010/main" val="390483200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Мэдисон">
  <a:themeElements>
    <a:clrScheme name="Мэдисон">
      <a:dk1>
        <a:srgbClr val="000000"/>
      </a:dk1>
      <a:lt1>
        <a:srgbClr val="005BFF"/>
      </a:lt1>
      <a:dk2>
        <a:srgbClr val="A7A7A7"/>
      </a:dk2>
      <a:lt2>
        <a:srgbClr val="535353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FF"/>
      </a:hlink>
      <a:folHlink>
        <a:srgbClr val="FF00FF"/>
      </a:folHlink>
    </a:clrScheme>
    <a:fontScheme name="Мэдисон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19709</TotalTime>
  <Words>968</Words>
  <Application>Microsoft Office PowerPoint</Application>
  <PresentationFormat>Произвольный</PresentationFormat>
  <Paragraphs>252</Paragraphs>
  <Slides>26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8" baseType="lpstr">
      <vt:lpstr>.Apple Color Emoji UI</vt:lpstr>
      <vt:lpstr>.AppleSystemUIFont</vt:lpstr>
      <vt:lpstr>Arial</vt:lpstr>
      <vt:lpstr>Calibri</vt:lpstr>
      <vt:lpstr>Helvetica</vt:lpstr>
      <vt:lpstr>Montserrat</vt:lpstr>
      <vt:lpstr>Montserrat ExtraBold</vt:lpstr>
      <vt:lpstr>Montserrat Light</vt:lpstr>
      <vt:lpstr>Montserrat Medium</vt:lpstr>
      <vt:lpstr>Мэдисон</vt:lpstr>
      <vt:lpstr>Мэдисон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Саныч</cp:lastModifiedBy>
  <cp:revision>483</cp:revision>
  <dcterms:created xsi:type="dcterms:W3CDTF">2018-08-29T11:25:32Z</dcterms:created>
  <dcterms:modified xsi:type="dcterms:W3CDTF">2023-09-29T16:03:42Z</dcterms:modified>
</cp:coreProperties>
</file>